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heme/themeOverride1.xml" ContentType="application/vnd.openxmlformats-officedocument.themeOverride+xml"/>
  <Override PartName="/ppt/charts/chart11.xml" ContentType="application/vnd.openxmlformats-officedocument.drawingml.chart+xml"/>
  <Override PartName="/ppt/theme/themeOverride2.xml" ContentType="application/vnd.openxmlformats-officedocument.themeOverride+xml"/>
  <Override PartName="/ppt/charts/chart12.xml" ContentType="application/vnd.openxmlformats-officedocument.drawingml.chart+xml"/>
  <Override PartName="/ppt/theme/themeOverride3.xml" ContentType="application/vnd.openxmlformats-officedocument.themeOverride+xml"/>
  <Override PartName="/ppt/charts/chart13.xml" ContentType="application/vnd.openxmlformats-officedocument.drawingml.chart+xml"/>
  <Override PartName="/ppt/theme/themeOverride4.xml" ContentType="application/vnd.openxmlformats-officedocument.themeOverride+xml"/>
  <Override PartName="/ppt/charts/chart14.xml" ContentType="application/vnd.openxmlformats-officedocument.drawingml.chart+xml"/>
  <Override PartName="/ppt/theme/themeOverride5.xml" ContentType="application/vnd.openxmlformats-officedocument.themeOverride+xml"/>
  <Override PartName="/ppt/charts/chart15.xml" ContentType="application/vnd.openxmlformats-officedocument.drawingml.chart+xml"/>
  <Override PartName="/ppt/theme/themeOverride6.xml" ContentType="application/vnd.openxmlformats-officedocument.themeOverride+xml"/>
  <Override PartName="/ppt/charts/chart16.xml" ContentType="application/vnd.openxmlformats-officedocument.drawingml.chart+xml"/>
  <Override PartName="/ppt/theme/themeOverride7.xml" ContentType="application/vnd.openxmlformats-officedocument.themeOverride+xml"/>
  <Override PartName="/ppt/charts/chart17.xml" ContentType="application/vnd.openxmlformats-officedocument.drawingml.chart+xml"/>
  <Override PartName="/ppt/theme/themeOverride8.xml" ContentType="application/vnd.openxmlformats-officedocument.themeOverride+xml"/>
  <Override PartName="/ppt/charts/chart18.xml" ContentType="application/vnd.openxmlformats-officedocument.drawingml.chart+xml"/>
  <Override PartName="/ppt/theme/themeOverride9.xml" ContentType="application/vnd.openxmlformats-officedocument.themeOverride+xml"/>
  <Override PartName="/ppt/charts/chart19.xml" ContentType="application/vnd.openxmlformats-officedocument.drawingml.chart+xml"/>
  <Override PartName="/ppt/theme/themeOverride10.xml" ContentType="application/vnd.openxmlformats-officedocument.themeOverride+xml"/>
  <Override PartName="/ppt/charts/chart20.xml" ContentType="application/vnd.openxmlformats-officedocument.drawingml.chart+xml"/>
  <Override PartName="/ppt/theme/themeOverride11.xml" ContentType="application/vnd.openxmlformats-officedocument.themeOverride+xml"/>
  <Override PartName="/ppt/charts/chart21.xml" ContentType="application/vnd.openxmlformats-officedocument.drawingml.chart+xml"/>
  <Override PartName="/ppt/theme/themeOverride12.xml" ContentType="application/vnd.openxmlformats-officedocument.themeOverride+xml"/>
  <Override PartName="/ppt/charts/chart22.xml" ContentType="application/vnd.openxmlformats-officedocument.drawingml.chart+xml"/>
  <Override PartName="/ppt/theme/themeOverride13.xml" ContentType="application/vnd.openxmlformats-officedocument.themeOverride+xml"/>
  <Override PartName="/ppt/charts/chart23.xml" ContentType="application/vnd.openxmlformats-officedocument.drawingml.chart+xml"/>
  <Override PartName="/ppt/theme/themeOverride14.xml" ContentType="application/vnd.openxmlformats-officedocument.themeOverride+xml"/>
  <Override PartName="/ppt/charts/chart24.xml" ContentType="application/vnd.openxmlformats-officedocument.drawingml.chart+xml"/>
  <Override PartName="/ppt/theme/themeOverride15.xml" ContentType="application/vnd.openxmlformats-officedocument.themeOverride+xml"/>
  <Override PartName="/ppt/charts/chart25.xml" ContentType="application/vnd.openxmlformats-officedocument.drawingml.chart+xml"/>
  <Override PartName="/ppt/theme/themeOverride16.xml" ContentType="application/vnd.openxmlformats-officedocument.themeOverride+xml"/>
  <Override PartName="/ppt/charts/chart26.xml" ContentType="application/vnd.openxmlformats-officedocument.drawingml.chart+xml"/>
  <Override PartName="/ppt/theme/themeOverride17.xml" ContentType="application/vnd.openxmlformats-officedocument.themeOverride+xml"/>
  <Override PartName="/ppt/charts/chart27.xml" ContentType="application/vnd.openxmlformats-officedocument.drawingml.chart+xml"/>
  <Override PartName="/ppt/theme/themeOverride18.xml" ContentType="application/vnd.openxmlformats-officedocument.themeOverride+xml"/>
  <Override PartName="/ppt/charts/chart28.xml" ContentType="application/vnd.openxmlformats-officedocument.drawingml.chart+xml"/>
  <Override PartName="/ppt/theme/themeOverride19.xml" ContentType="application/vnd.openxmlformats-officedocument.themeOverride+xml"/>
  <Override PartName="/ppt/charts/chart29.xml" ContentType="application/vnd.openxmlformats-officedocument.drawingml.chart+xml"/>
  <Override PartName="/ppt/theme/themeOverride20.xml" ContentType="application/vnd.openxmlformats-officedocument.themeOverride+xml"/>
  <Override PartName="/ppt/charts/chart30.xml" ContentType="application/vnd.openxmlformats-officedocument.drawingml.chart+xml"/>
  <Override PartName="/ppt/theme/themeOverride21.xml" ContentType="application/vnd.openxmlformats-officedocument.themeOverride+xml"/>
  <Override PartName="/ppt/charts/chart31.xml" ContentType="application/vnd.openxmlformats-officedocument.drawingml.chart+xml"/>
  <Override PartName="/ppt/theme/themeOverride22.xml" ContentType="application/vnd.openxmlformats-officedocument.themeOverride+xml"/>
  <Override PartName="/ppt/charts/chart32.xml" ContentType="application/vnd.openxmlformats-officedocument.drawingml.chart+xml"/>
  <Override PartName="/ppt/theme/themeOverride23.xml" ContentType="application/vnd.openxmlformats-officedocument.themeOverride+xml"/>
  <Override PartName="/ppt/charts/chart33.xml" ContentType="application/vnd.openxmlformats-officedocument.drawingml.chart+xml"/>
  <Override PartName="/ppt/theme/themeOverride24.xml" ContentType="application/vnd.openxmlformats-officedocument.themeOverride+xml"/>
  <Override PartName="/ppt/charts/chart34.xml" ContentType="application/vnd.openxmlformats-officedocument.drawingml.chart+xml"/>
  <Override PartName="/ppt/theme/themeOverride25.xml" ContentType="application/vnd.openxmlformats-officedocument.themeOverride+xml"/>
  <Override PartName="/ppt/charts/chart35.xml" ContentType="application/vnd.openxmlformats-officedocument.drawingml.chart+xml"/>
  <Override PartName="/ppt/theme/themeOverride26.xml" ContentType="application/vnd.openxmlformats-officedocument.themeOverride+xml"/>
  <Override PartName="/ppt/charts/chart36.xml" ContentType="application/vnd.openxmlformats-officedocument.drawingml.chart+xml"/>
  <Override PartName="/ppt/theme/themeOverride27.xml" ContentType="application/vnd.openxmlformats-officedocument.themeOverride+xml"/>
  <Override PartName="/ppt/charts/chart37.xml" ContentType="application/vnd.openxmlformats-officedocument.drawingml.chart+xml"/>
  <Override PartName="/ppt/theme/themeOverride28.xml" ContentType="application/vnd.openxmlformats-officedocument.themeOverride+xml"/>
  <Override PartName="/ppt/charts/chart38.xml" ContentType="application/vnd.openxmlformats-officedocument.drawingml.chart+xml"/>
  <Override PartName="/ppt/theme/themeOverride29.xml" ContentType="application/vnd.openxmlformats-officedocument.themeOverride+xml"/>
  <Override PartName="/ppt/charts/chart39.xml" ContentType="application/vnd.openxmlformats-officedocument.drawingml.chart+xml"/>
  <Override PartName="/ppt/theme/themeOverride30.xml" ContentType="application/vnd.openxmlformats-officedocument.themeOverride+xml"/>
  <Override PartName="/ppt/charts/chart40.xml" ContentType="application/vnd.openxmlformats-officedocument.drawingml.chart+xml"/>
  <Override PartName="/ppt/theme/themeOverride31.xml" ContentType="application/vnd.openxmlformats-officedocument.themeOverride+xml"/>
  <Override PartName="/ppt/charts/chart41.xml" ContentType="application/vnd.openxmlformats-officedocument.drawingml.chart+xml"/>
  <Override PartName="/ppt/theme/themeOverride32.xml" ContentType="application/vnd.openxmlformats-officedocument.themeOverride+xml"/>
  <Override PartName="/ppt/charts/chart42.xml" ContentType="application/vnd.openxmlformats-officedocument.drawingml.chart+xml"/>
  <Override PartName="/ppt/theme/themeOverride33.xml" ContentType="application/vnd.openxmlformats-officedocument.themeOverride+xml"/>
  <Override PartName="/ppt/charts/chart43.xml" ContentType="application/vnd.openxmlformats-officedocument.drawingml.chart+xml"/>
  <Override PartName="/ppt/theme/themeOverride34.xml" ContentType="application/vnd.openxmlformats-officedocument.themeOverride+xml"/>
  <Override PartName="/ppt/charts/chart44.xml" ContentType="application/vnd.openxmlformats-officedocument.drawingml.chart+xml"/>
  <Override PartName="/ppt/theme/themeOverride35.xml" ContentType="application/vnd.openxmlformats-officedocument.themeOverride+xml"/>
  <Override PartName="/ppt/charts/chart45.xml" ContentType="application/vnd.openxmlformats-officedocument.drawingml.chart+xml"/>
  <Override PartName="/ppt/theme/themeOverride36.xml" ContentType="application/vnd.openxmlformats-officedocument.themeOverride+xml"/>
  <Override PartName="/ppt/charts/chart46.xml" ContentType="application/vnd.openxmlformats-officedocument.drawingml.chart+xml"/>
  <Override PartName="/ppt/theme/themeOverride37.xml" ContentType="application/vnd.openxmlformats-officedocument.themeOverride+xml"/>
  <Override PartName="/ppt/charts/chart47.xml" ContentType="application/vnd.openxmlformats-officedocument.drawingml.chart+xml"/>
  <Override PartName="/ppt/theme/themeOverride38.xml" ContentType="application/vnd.openxmlformats-officedocument.themeOverride+xml"/>
  <Override PartName="/ppt/charts/chart48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9.xml" ContentType="application/vnd.openxmlformats-officedocument.themeOverride+xml"/>
  <Override PartName="/ppt/charts/chart49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40.xml" ContentType="application/vnd.openxmlformats-officedocument.themeOverride+xml"/>
  <Override PartName="/ppt/charts/chart50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41.xml" ContentType="application/vnd.openxmlformats-officedocument.themeOverride+xml"/>
  <Override PartName="/ppt/charts/chart51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2.xml" ContentType="application/vnd.openxmlformats-officedocument.themeOverride+xml"/>
  <Override PartName="/ppt/charts/chart5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3.xml" ContentType="application/vnd.openxmlformats-officedocument.themeOverride+xml"/>
  <Override PartName="/ppt/charts/chart53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4.xml" ContentType="application/vnd.openxmlformats-officedocument.themeOverride+xml"/>
  <Override PartName="/ppt/charts/chart54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45.xml" ContentType="application/vnd.openxmlformats-officedocument.themeOverride+xml"/>
  <Override PartName="/ppt/charts/chart55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46.xml" ContentType="application/vnd.openxmlformats-officedocument.themeOverride+xml"/>
  <Override PartName="/ppt/charts/chart56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47.xml" ContentType="application/vnd.openxmlformats-officedocument.themeOverride+xml"/>
  <Override PartName="/ppt/charts/chart57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48.xml" ContentType="application/vnd.openxmlformats-officedocument.themeOverride+xml"/>
  <Override PartName="/ppt/charts/chart58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49.xml" ContentType="application/vnd.openxmlformats-officedocument.themeOverride+xml"/>
  <Override PartName="/ppt/charts/chart59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50.xml" ContentType="application/vnd.openxmlformats-officedocument.themeOverride+xml"/>
  <Override PartName="/ppt/charts/chart60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51.xml" ContentType="application/vnd.openxmlformats-officedocument.themeOverride+xml"/>
  <Override PartName="/ppt/charts/chart61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52.xml" ContentType="application/vnd.openxmlformats-officedocument.themeOverride+xml"/>
  <Override PartName="/ppt/charts/chart62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53.xml" ContentType="application/vnd.openxmlformats-officedocument.themeOverride+xml"/>
  <Override PartName="/ppt/charts/chart63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54.xml" ContentType="application/vnd.openxmlformats-officedocument.themeOverride+xml"/>
  <Override PartName="/ppt/charts/chart64.xml" ContentType="application/vnd.openxmlformats-officedocument.drawingml.chart+xml"/>
  <Override PartName="/ppt/theme/themeOverride55.xml" ContentType="application/vnd.openxmlformats-officedocument.themeOverride+xml"/>
  <Override PartName="/ppt/charts/chart65.xml" ContentType="application/vnd.openxmlformats-officedocument.drawingml.chart+xml"/>
  <Override PartName="/ppt/theme/themeOverride56.xml" ContentType="application/vnd.openxmlformats-officedocument.themeOverride+xml"/>
  <Override PartName="/ppt/charts/chart66.xml" ContentType="application/vnd.openxmlformats-officedocument.drawingml.chart+xml"/>
  <Override PartName="/ppt/theme/themeOverride57.xml" ContentType="application/vnd.openxmlformats-officedocument.themeOverride+xml"/>
  <Override PartName="/ppt/charts/chart67.xml" ContentType="application/vnd.openxmlformats-officedocument.drawingml.chart+xml"/>
  <Override PartName="/ppt/theme/themeOverride58.xml" ContentType="application/vnd.openxmlformats-officedocument.themeOverride+xml"/>
  <Override PartName="/ppt/charts/chart68.xml" ContentType="application/vnd.openxmlformats-officedocument.drawingml.chart+xml"/>
  <Override PartName="/ppt/theme/themeOverride59.xml" ContentType="application/vnd.openxmlformats-officedocument.themeOverride+xml"/>
  <Override PartName="/ppt/charts/chart69.xml" ContentType="application/vnd.openxmlformats-officedocument.drawingml.chart+xml"/>
  <Override PartName="/ppt/theme/themeOverride60.xml" ContentType="application/vnd.openxmlformats-officedocument.themeOverride+xml"/>
  <Override PartName="/ppt/notesSlides/notesSlide2.xml" ContentType="application/vnd.openxmlformats-officedocument.presentationml.notesSlide+xml"/>
  <Override PartName="/ppt/charts/chart70.xml" ContentType="application/vnd.openxmlformats-officedocument.drawingml.chart+xml"/>
  <Override PartName="/ppt/theme/themeOverride61.xml" ContentType="application/vnd.openxmlformats-officedocument.themeOverride+xml"/>
  <Override PartName="/ppt/charts/chart71.xml" ContentType="application/vnd.openxmlformats-officedocument.drawingml.chart+xml"/>
  <Override PartName="/ppt/theme/themeOverride62.xml" ContentType="application/vnd.openxmlformats-officedocument.themeOverride+xml"/>
  <Override PartName="/ppt/charts/chart72.xml" ContentType="application/vnd.openxmlformats-officedocument.drawingml.chart+xml"/>
  <Override PartName="/ppt/theme/themeOverride6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73.xml" ContentType="application/vnd.openxmlformats-officedocument.drawingml.chart+xml"/>
  <Override PartName="/ppt/theme/themeOverride64.xml" ContentType="application/vnd.openxmlformats-officedocument.themeOverride+xml"/>
  <Override PartName="/ppt/notesSlides/notesSlide5.xml" ContentType="application/vnd.openxmlformats-officedocument.presentationml.notesSlide+xml"/>
  <Override PartName="/ppt/charts/chart74.xml" ContentType="application/vnd.openxmlformats-officedocument.drawingml.chart+xml"/>
  <Override PartName="/ppt/theme/themeOverride65.xml" ContentType="application/vnd.openxmlformats-officedocument.themeOverride+xml"/>
  <Override PartName="/ppt/notesSlides/notesSlide6.xml" ContentType="application/vnd.openxmlformats-officedocument.presentationml.notesSlide+xml"/>
  <Override PartName="/ppt/charts/chart75.xml" ContentType="application/vnd.openxmlformats-officedocument.drawingml.chart+xml"/>
  <Override PartName="/ppt/theme/themeOverride66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76.xml" ContentType="application/vnd.openxmlformats-officedocument.drawingml.chart+xml"/>
  <Override PartName="/ppt/theme/themeOverride67.xml" ContentType="application/vnd.openxmlformats-officedocument.themeOverride+xml"/>
  <Override PartName="/ppt/notesSlides/notesSlide10.xml" ContentType="application/vnd.openxmlformats-officedocument.presentationml.notesSlide+xml"/>
  <Override PartName="/ppt/charts/chart77.xml" ContentType="application/vnd.openxmlformats-officedocument.drawingml.chart+xml"/>
  <Override PartName="/ppt/theme/themeOverride68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8.xml" ContentType="application/vnd.openxmlformats-officedocument.drawingml.chart+xml"/>
  <Override PartName="/ppt/notesSlides/notesSlide13.xml" ContentType="application/vnd.openxmlformats-officedocument.presentationml.notesSlide+xml"/>
  <Override PartName="/ppt/charts/chart79.xml" ContentType="application/vnd.openxmlformats-officedocument.drawingml.chart+xml"/>
  <Override PartName="/ppt/theme/themeOverride69.xml" ContentType="application/vnd.openxmlformats-officedocument.themeOverride+xml"/>
  <Override PartName="/ppt/notesSlides/notesSlide14.xml" ContentType="application/vnd.openxmlformats-officedocument.presentationml.notesSlide+xml"/>
  <Override PartName="/ppt/charts/chart80.xml" ContentType="application/vnd.openxmlformats-officedocument.drawingml.chart+xml"/>
  <Override PartName="/ppt/theme/themeOverride70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81.xml" ContentType="application/vnd.openxmlformats-officedocument.drawingml.chart+xml"/>
  <Override PartName="/ppt/theme/themeOverride71.xml" ContentType="application/vnd.openxmlformats-officedocument.themeOverride+xml"/>
  <Override PartName="/ppt/notesSlides/notesSlide19.xml" ContentType="application/vnd.openxmlformats-officedocument.presentationml.notesSlide+xml"/>
  <Override PartName="/ppt/charts/chart82.xml" ContentType="application/vnd.openxmlformats-officedocument.drawingml.chart+xml"/>
  <Override PartName="/ppt/theme/themeOverride72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83.xml" ContentType="application/vnd.openxmlformats-officedocument.drawingml.chart+xml"/>
  <Override PartName="/ppt/theme/themeOverride73.xml" ContentType="application/vnd.openxmlformats-officedocument.themeOverride+xml"/>
  <Override PartName="/ppt/notesSlides/notesSlide22.xml" ContentType="application/vnd.openxmlformats-officedocument.presentationml.notesSlide+xml"/>
  <Override PartName="/ppt/charts/chart84.xml" ContentType="application/vnd.openxmlformats-officedocument.drawingml.chart+xml"/>
  <Override PartName="/ppt/theme/themeOverride74.xml" ContentType="application/vnd.openxmlformats-officedocument.themeOverride+xml"/>
  <Override PartName="/ppt/notesSlides/notesSlide23.xml" ContentType="application/vnd.openxmlformats-officedocument.presentationml.notesSlide+xml"/>
  <Override PartName="/ppt/charts/chart85.xml" ContentType="application/vnd.openxmlformats-officedocument.drawingml.chart+xml"/>
  <Override PartName="/ppt/theme/themeOverride75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1" r:id="rId1"/>
    <p:sldMasterId id="2147484221" r:id="rId2"/>
  </p:sldMasterIdLst>
  <p:notesMasterIdLst>
    <p:notesMasterId r:id="rId90"/>
  </p:notesMasterIdLst>
  <p:sldIdLst>
    <p:sldId id="256" r:id="rId3"/>
    <p:sldId id="258" r:id="rId4"/>
    <p:sldId id="259" r:id="rId5"/>
    <p:sldId id="431" r:id="rId6"/>
    <p:sldId id="432" r:id="rId7"/>
    <p:sldId id="262" r:id="rId8"/>
    <p:sldId id="263" r:id="rId9"/>
    <p:sldId id="264" r:id="rId10"/>
    <p:sldId id="265" r:id="rId11"/>
    <p:sldId id="402" r:id="rId12"/>
    <p:sldId id="268" r:id="rId13"/>
    <p:sldId id="269" r:id="rId14"/>
    <p:sldId id="270" r:id="rId15"/>
    <p:sldId id="271" r:id="rId16"/>
    <p:sldId id="272" r:id="rId17"/>
    <p:sldId id="334" r:id="rId18"/>
    <p:sldId id="335" r:id="rId19"/>
    <p:sldId id="336" r:id="rId20"/>
    <p:sldId id="273" r:id="rId21"/>
    <p:sldId id="274" r:id="rId22"/>
    <p:sldId id="433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337" r:id="rId32"/>
    <p:sldId id="284" r:id="rId33"/>
    <p:sldId id="285" r:id="rId34"/>
    <p:sldId id="286" r:id="rId35"/>
    <p:sldId id="287" r:id="rId36"/>
    <p:sldId id="338" r:id="rId37"/>
    <p:sldId id="288" r:id="rId38"/>
    <p:sldId id="289" r:id="rId39"/>
    <p:sldId id="290" r:id="rId40"/>
    <p:sldId id="291" r:id="rId41"/>
    <p:sldId id="339" r:id="rId42"/>
    <p:sldId id="292" r:id="rId43"/>
    <p:sldId id="293" r:id="rId44"/>
    <p:sldId id="294" r:id="rId45"/>
    <p:sldId id="342" r:id="rId46"/>
    <p:sldId id="343" r:id="rId47"/>
    <p:sldId id="344" r:id="rId48"/>
    <p:sldId id="380" r:id="rId49"/>
    <p:sldId id="381" r:id="rId50"/>
    <p:sldId id="345" r:id="rId51"/>
    <p:sldId id="346" r:id="rId52"/>
    <p:sldId id="340" r:id="rId53"/>
    <p:sldId id="304" r:id="rId54"/>
    <p:sldId id="305" r:id="rId55"/>
    <p:sldId id="306" r:id="rId56"/>
    <p:sldId id="307" r:id="rId57"/>
    <p:sldId id="382" r:id="rId58"/>
    <p:sldId id="383" r:id="rId59"/>
    <p:sldId id="341" r:id="rId60"/>
    <p:sldId id="384" r:id="rId61"/>
    <p:sldId id="403" r:id="rId62"/>
    <p:sldId id="404" r:id="rId63"/>
    <p:sldId id="437" r:id="rId64"/>
    <p:sldId id="438" r:id="rId65"/>
    <p:sldId id="436" r:id="rId66"/>
    <p:sldId id="440" r:id="rId67"/>
    <p:sldId id="441" r:id="rId68"/>
    <p:sldId id="442" r:id="rId69"/>
    <p:sldId id="443" r:id="rId70"/>
    <p:sldId id="444" r:id="rId71"/>
    <p:sldId id="445" r:id="rId72"/>
    <p:sldId id="446" r:id="rId73"/>
    <p:sldId id="447" r:id="rId74"/>
    <p:sldId id="451" r:id="rId75"/>
    <p:sldId id="452" r:id="rId76"/>
    <p:sldId id="453" r:id="rId77"/>
    <p:sldId id="454" r:id="rId78"/>
    <p:sldId id="455" r:id="rId79"/>
    <p:sldId id="456" r:id="rId80"/>
    <p:sldId id="448" r:id="rId81"/>
    <p:sldId id="449" r:id="rId82"/>
    <p:sldId id="450" r:id="rId83"/>
    <p:sldId id="457" r:id="rId84"/>
    <p:sldId id="458" r:id="rId85"/>
    <p:sldId id="459" r:id="rId86"/>
    <p:sldId id="460" r:id="rId87"/>
    <p:sldId id="461" r:id="rId88"/>
    <p:sldId id="462" r:id="rId8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FF66CC"/>
    <a:srgbClr val="E37DDC"/>
    <a:srgbClr val="66FF66"/>
    <a:srgbClr val="F8E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0626" autoAdjust="0"/>
  </p:normalViewPr>
  <p:slideViewPr>
    <p:cSldViewPr>
      <p:cViewPr varScale="1">
        <p:scale>
          <a:sx n="60" d="100"/>
          <a:sy n="60" d="100"/>
        </p:scale>
        <p:origin x="2131" y="3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notesMaster" Target="notesMasters/notesMaster1.xml"/><Relationship Id="rId95" Type="http://schemas.microsoft.com/office/2015/10/relationships/revisionInfo" Target="revisionInfo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re\Desktop\EXAMENS\ANNEE%20EN%20COURS\creation%20fili&#232;re%20CAPBEP.xlsm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1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2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3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4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5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6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7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8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9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0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1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2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3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4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5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16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17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18.xm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19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20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3.xlsx"/><Relationship Id="rId1" Type="http://schemas.openxmlformats.org/officeDocument/2006/relationships/themeOverride" Target="../theme/themeOverride21.xml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4.xlsx"/><Relationship Id="rId1" Type="http://schemas.openxmlformats.org/officeDocument/2006/relationships/themeOverride" Target="../theme/themeOverride22.xml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5.xlsx"/><Relationship Id="rId1" Type="http://schemas.openxmlformats.org/officeDocument/2006/relationships/themeOverride" Target="../theme/themeOverride23.xml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6.xlsx"/><Relationship Id="rId1" Type="http://schemas.openxmlformats.org/officeDocument/2006/relationships/themeOverride" Target="../theme/themeOverride24.xml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7.xlsx"/><Relationship Id="rId1" Type="http://schemas.openxmlformats.org/officeDocument/2006/relationships/themeOverride" Target="../theme/themeOverride25.xml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8.xlsx"/><Relationship Id="rId1" Type="http://schemas.openxmlformats.org/officeDocument/2006/relationships/themeOverride" Target="../theme/themeOverride26.xml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9.xlsx"/><Relationship Id="rId1" Type="http://schemas.openxmlformats.org/officeDocument/2006/relationships/themeOverride" Target="../theme/themeOverride27.xml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0.xlsx"/><Relationship Id="rId1" Type="http://schemas.openxmlformats.org/officeDocument/2006/relationships/themeOverride" Target="../theme/themeOverride28.xml"/></Relationships>
</file>

<file path=ppt/charts/_rels/chart3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1.xlsx"/><Relationship Id="rId1" Type="http://schemas.openxmlformats.org/officeDocument/2006/relationships/themeOverride" Target="../theme/themeOverride29.xml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2.xlsx"/><Relationship Id="rId1" Type="http://schemas.openxmlformats.org/officeDocument/2006/relationships/themeOverride" Target="../theme/themeOverride30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3.xlsx"/><Relationship Id="rId1" Type="http://schemas.openxmlformats.org/officeDocument/2006/relationships/themeOverride" Target="../theme/themeOverride31.xml"/></Relationships>
</file>

<file path=ppt/charts/_rels/chart4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4.xlsx"/><Relationship Id="rId1" Type="http://schemas.openxmlformats.org/officeDocument/2006/relationships/themeOverride" Target="../theme/themeOverride32.xml"/></Relationships>
</file>

<file path=ppt/charts/_rels/chart4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5.xlsx"/><Relationship Id="rId1" Type="http://schemas.openxmlformats.org/officeDocument/2006/relationships/themeOverride" Target="../theme/themeOverride33.xml"/></Relationships>
</file>

<file path=ppt/charts/_rels/chart4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6.xlsx"/><Relationship Id="rId1" Type="http://schemas.openxmlformats.org/officeDocument/2006/relationships/themeOverride" Target="../theme/themeOverride34.xml"/></Relationships>
</file>

<file path=ppt/charts/_rels/chart4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7.xlsx"/><Relationship Id="rId1" Type="http://schemas.openxmlformats.org/officeDocument/2006/relationships/themeOverride" Target="../theme/themeOverride35.xml"/></Relationships>
</file>

<file path=ppt/charts/_rels/chart4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8.xlsx"/><Relationship Id="rId1" Type="http://schemas.openxmlformats.org/officeDocument/2006/relationships/themeOverride" Target="../theme/themeOverride36.xml"/></Relationships>
</file>

<file path=ppt/charts/_rels/chart4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9.xlsx"/><Relationship Id="rId1" Type="http://schemas.openxmlformats.org/officeDocument/2006/relationships/themeOverride" Target="../theme/themeOverride37.xml"/></Relationships>
</file>

<file path=ppt/charts/_rels/chart4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0.xlsx"/><Relationship Id="rId1" Type="http://schemas.openxmlformats.org/officeDocument/2006/relationships/themeOverride" Target="../theme/themeOverride38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9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41.xlsx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0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4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re\Desktop\EXAMENS\ANNEE%20EN%20COURS\creation%20fili&#232;re%20CAPBEP.xlsm" TargetMode="Externa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43.xlsx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44.xlsx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5.xlsx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46.xlsx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5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47.xlsx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6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48.xlsx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7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49.xlsx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8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50.xlsx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9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51.xlsx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0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52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re\Desktop\EXAMENS\ANNEE%20EN%20COURS\creation%20fili&#232;re%20CAPBEP.xlsm" TargetMode="Externa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1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53.xlsx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2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54.xlsx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3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55.xlsx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4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56.xlsx"/></Relationships>
</file>

<file path=ppt/charts/_rels/chart6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7.xlsx"/><Relationship Id="rId1" Type="http://schemas.openxmlformats.org/officeDocument/2006/relationships/themeOverride" Target="../theme/themeOverride55.xml"/></Relationships>
</file>

<file path=ppt/charts/_rels/chart6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8.xlsx"/><Relationship Id="rId1" Type="http://schemas.openxmlformats.org/officeDocument/2006/relationships/themeOverride" Target="../theme/themeOverride56.xml"/></Relationships>
</file>

<file path=ppt/charts/_rels/chart6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9.xlsx"/><Relationship Id="rId1" Type="http://schemas.openxmlformats.org/officeDocument/2006/relationships/themeOverride" Target="../theme/themeOverride57.xml"/></Relationships>
</file>

<file path=ppt/charts/_rels/chart6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0.xlsx"/><Relationship Id="rId1" Type="http://schemas.openxmlformats.org/officeDocument/2006/relationships/themeOverride" Target="../theme/themeOverride58.xml"/></Relationships>
</file>

<file path=ppt/charts/_rels/chart6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1.xlsx"/><Relationship Id="rId1" Type="http://schemas.openxmlformats.org/officeDocument/2006/relationships/themeOverride" Target="../theme/themeOverride59.xml"/></Relationships>
</file>

<file path=ppt/charts/_rels/chart6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2.xlsx"/><Relationship Id="rId1" Type="http://schemas.openxmlformats.org/officeDocument/2006/relationships/themeOverride" Target="../theme/themeOverride60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re\Desktop\EXAMENS\ANNEE%20EN%20COURS\creation%20fili&#232;re%20CAPBEP.xlsm" TargetMode="External"/></Relationships>
</file>

<file path=ppt/charts/_rels/chart7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3.xlsx"/><Relationship Id="rId1" Type="http://schemas.openxmlformats.org/officeDocument/2006/relationships/themeOverride" Target="../theme/themeOverride61.xml"/></Relationships>
</file>

<file path=ppt/charts/_rels/chart7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4.xlsx"/><Relationship Id="rId1" Type="http://schemas.openxmlformats.org/officeDocument/2006/relationships/themeOverride" Target="../theme/themeOverride62.xml"/></Relationships>
</file>

<file path=ppt/charts/_rels/chart7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5.xlsx"/><Relationship Id="rId1" Type="http://schemas.openxmlformats.org/officeDocument/2006/relationships/themeOverride" Target="../theme/themeOverride63.xml"/></Relationships>
</file>

<file path=ppt/charts/_rels/chart7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6.xlsx"/><Relationship Id="rId1" Type="http://schemas.openxmlformats.org/officeDocument/2006/relationships/themeOverride" Target="../theme/themeOverride64.xml"/></Relationships>
</file>

<file path=ppt/charts/_rels/chart7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7.xlsx"/><Relationship Id="rId1" Type="http://schemas.openxmlformats.org/officeDocument/2006/relationships/themeOverride" Target="../theme/themeOverride65.xml"/></Relationships>
</file>

<file path=ppt/charts/_rels/chart7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8.xlsx"/><Relationship Id="rId1" Type="http://schemas.openxmlformats.org/officeDocument/2006/relationships/themeOverride" Target="../theme/themeOverride66.xml"/></Relationships>
</file>

<file path=ppt/charts/_rels/chart7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9.xlsx"/><Relationship Id="rId1" Type="http://schemas.openxmlformats.org/officeDocument/2006/relationships/themeOverride" Target="../theme/themeOverride67.xml"/></Relationships>
</file>

<file path=ppt/charts/_rels/chart7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0.xlsx"/><Relationship Id="rId1" Type="http://schemas.openxmlformats.org/officeDocument/2006/relationships/themeOverride" Target="../theme/themeOverride68.xml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1.xlsx"/></Relationships>
</file>

<file path=ppt/charts/_rels/chart7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2.xlsx"/><Relationship Id="rId1" Type="http://schemas.openxmlformats.org/officeDocument/2006/relationships/themeOverride" Target="../theme/themeOverride69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alexandre\Desktop\EXAMENS\ANNEE%20EN%20COURS\creation%20fili&#232;re%20CAPBEP.xlsm" TargetMode="External"/></Relationships>
</file>

<file path=ppt/charts/_rels/chart8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3.xlsx"/><Relationship Id="rId1" Type="http://schemas.openxmlformats.org/officeDocument/2006/relationships/themeOverride" Target="../theme/themeOverride70.xml"/></Relationships>
</file>

<file path=ppt/charts/_rels/chart8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4.xlsx"/><Relationship Id="rId1" Type="http://schemas.openxmlformats.org/officeDocument/2006/relationships/themeOverride" Target="../theme/themeOverride71.xml"/></Relationships>
</file>

<file path=ppt/charts/_rels/chart8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5.xlsx"/><Relationship Id="rId1" Type="http://schemas.openxmlformats.org/officeDocument/2006/relationships/themeOverride" Target="../theme/themeOverride72.xml"/></Relationships>
</file>

<file path=ppt/charts/_rels/chart8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6.xlsx"/><Relationship Id="rId1" Type="http://schemas.openxmlformats.org/officeDocument/2006/relationships/themeOverride" Target="../theme/themeOverride73.xml"/></Relationships>
</file>

<file path=ppt/charts/_rels/chart8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7.xlsx"/><Relationship Id="rId1" Type="http://schemas.openxmlformats.org/officeDocument/2006/relationships/themeOverride" Target="../theme/themeOverride74.xml"/></Relationships>
</file>

<file path=ppt/charts/_rels/chart8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8.xlsx"/><Relationship Id="rId1" Type="http://schemas.openxmlformats.org/officeDocument/2006/relationships/themeOverride" Target="../theme/themeOverride75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re\Desktop\EXAMENS\ANNEE%20EN%20COURS\creation%20fili&#232;re%20CAPBEP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Effectifs F</c:v>
          </c:tx>
          <c:spPr>
            <a:solidFill>
              <a:srgbClr val="E06ACF"/>
            </a:solidFill>
            <a:ln w="25400" cap="flat" cmpd="sng" algn="ctr">
              <a:solidFill>
                <a:srgbClr val="D638BF"/>
              </a:solidFill>
              <a:prstDash val="solid"/>
            </a:ln>
            <a:effectLst/>
          </c:spPr>
          <c:invertIfNegative val="0"/>
          <c:cat>
            <c:numRef>
              <c:f>GENERALITES!$A$35:$A$45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GENERALITES!$E$35:$E$46</c:f>
              <c:numCache>
                <c:formatCode>General</c:formatCode>
                <c:ptCount val="10"/>
                <c:pt idx="0">
                  <c:v>3594</c:v>
                </c:pt>
                <c:pt idx="1">
                  <c:v>3535</c:v>
                </c:pt>
                <c:pt idx="2">
                  <c:v>3485</c:v>
                </c:pt>
                <c:pt idx="3">
                  <c:v>3247</c:v>
                </c:pt>
                <c:pt idx="4">
                  <c:v>3192</c:v>
                </c:pt>
                <c:pt idx="5">
                  <c:v>3087</c:v>
                </c:pt>
                <c:pt idx="6">
                  <c:v>3115</c:v>
                </c:pt>
                <c:pt idx="7">
                  <c:v>3111</c:v>
                </c:pt>
                <c:pt idx="8">
                  <c:v>3078</c:v>
                </c:pt>
                <c:pt idx="9">
                  <c:v>3055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CD-4E04-99E1-D34E1973B5F4}"/>
            </c:ext>
          </c:extLst>
        </c:ser>
        <c:ser>
          <c:idx val="1"/>
          <c:order val="1"/>
          <c:tx>
            <c:v>Effectifs G</c:v>
          </c:tx>
          <c:spPr>
            <a:solidFill>
              <a:schemeClr val="accent1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invertIfNegative val="0"/>
          <c:cat>
            <c:numRef>
              <c:f>GENERALITES!$A$35:$A$45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GENERALITES!$I$35:$I$46</c:f>
              <c:numCache>
                <c:formatCode>General</c:formatCode>
                <c:ptCount val="10"/>
                <c:pt idx="0">
                  <c:v>5265</c:v>
                </c:pt>
                <c:pt idx="1">
                  <c:v>5039</c:v>
                </c:pt>
                <c:pt idx="2">
                  <c:v>4908</c:v>
                </c:pt>
                <c:pt idx="3">
                  <c:v>4727</c:v>
                </c:pt>
                <c:pt idx="4">
                  <c:v>4924</c:v>
                </c:pt>
                <c:pt idx="5">
                  <c:v>4965</c:v>
                </c:pt>
                <c:pt idx="6">
                  <c:v>4928</c:v>
                </c:pt>
                <c:pt idx="7">
                  <c:v>4680</c:v>
                </c:pt>
                <c:pt idx="8">
                  <c:v>4709</c:v>
                </c:pt>
                <c:pt idx="9">
                  <c:v>4690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CD-4E04-99E1-D34E1973B5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1891328"/>
        <c:axId val="198593344"/>
      </c:barChart>
      <c:lineChart>
        <c:grouping val="standard"/>
        <c:varyColors val="0"/>
        <c:ser>
          <c:idx val="2"/>
          <c:order val="2"/>
          <c:tx>
            <c:v>Moyennes F</c:v>
          </c:tx>
          <c:spPr>
            <a:ln>
              <a:solidFill>
                <a:srgbClr val="FF99FF"/>
              </a:solidFill>
            </a:ln>
          </c:spPr>
          <c:marker>
            <c:symbol val="none"/>
          </c:marker>
          <c:cat>
            <c:numRef>
              <c:f>GENERALITES!$A$35:$A$46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GENERALITES!$G$35:$G$46</c:f>
              <c:numCache>
                <c:formatCode>0.00</c:formatCode>
                <c:ptCount val="10"/>
                <c:pt idx="0">
                  <c:v>12.27</c:v>
                </c:pt>
                <c:pt idx="1">
                  <c:v>12.26</c:v>
                </c:pt>
                <c:pt idx="2">
                  <c:v>12.2</c:v>
                </c:pt>
                <c:pt idx="3">
                  <c:v>11.76</c:v>
                </c:pt>
                <c:pt idx="4">
                  <c:v>12.144494130799316</c:v>
                </c:pt>
                <c:pt idx="5">
                  <c:v>12.148596389050663</c:v>
                </c:pt>
                <c:pt idx="6">
                  <c:v>12.320518087412955</c:v>
                </c:pt>
                <c:pt idx="7">
                  <c:v>12.516176978914604</c:v>
                </c:pt>
                <c:pt idx="8">
                  <c:v>12.469334889148167</c:v>
                </c:pt>
                <c:pt idx="9">
                  <c:v>12.69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3CD-4E04-99E1-D34E1973B5F4}"/>
            </c:ext>
          </c:extLst>
        </c:ser>
        <c:ser>
          <c:idx val="3"/>
          <c:order val="3"/>
          <c:tx>
            <c:v>Moyennes G</c:v>
          </c:tx>
          <c:spPr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numRef>
              <c:f>GENERALITES!$A$35:$A$46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GENERALITES!$K$35:$K$46</c:f>
              <c:numCache>
                <c:formatCode>0.00</c:formatCode>
                <c:ptCount val="10"/>
                <c:pt idx="0">
                  <c:v>13.07</c:v>
                </c:pt>
                <c:pt idx="1">
                  <c:v>13.16</c:v>
                </c:pt>
                <c:pt idx="2">
                  <c:v>13</c:v>
                </c:pt>
                <c:pt idx="3">
                  <c:v>12.62</c:v>
                </c:pt>
                <c:pt idx="4">
                  <c:v>12.990027066416884</c:v>
                </c:pt>
                <c:pt idx="5">
                  <c:v>13.073100346020771</c:v>
                </c:pt>
                <c:pt idx="6">
                  <c:v>13.158907247986743</c:v>
                </c:pt>
                <c:pt idx="7">
                  <c:v>13.092348323674019</c:v>
                </c:pt>
                <c:pt idx="8">
                  <c:v>13.250540461583409</c:v>
                </c:pt>
                <c:pt idx="9">
                  <c:v>13.2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3CD-4E04-99E1-D34E1973B5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890816"/>
        <c:axId val="198592768"/>
      </c:lineChart>
      <c:catAx>
        <c:axId val="201890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98592768"/>
        <c:crosses val="autoZero"/>
        <c:auto val="1"/>
        <c:lblAlgn val="ctr"/>
        <c:lblOffset val="100"/>
        <c:noMultiLvlLbl val="0"/>
      </c:catAx>
      <c:valAx>
        <c:axId val="198592768"/>
        <c:scaling>
          <c:orientation val="minMax"/>
          <c:max val="13.5"/>
          <c:min val="9"/>
        </c:scaling>
        <c:delete val="0"/>
        <c:axPos val="l"/>
        <c:majorGridlines>
          <c:spPr>
            <a:ln>
              <a:solidFill>
                <a:schemeClr val="bg1">
                  <a:lumMod val="50000"/>
                  <a:lumOff val="50000"/>
                </a:schemeClr>
              </a:solidFill>
            </a:ln>
          </c:spPr>
        </c:majorGridlines>
        <c:numFmt formatCode="0.00" sourceLinked="1"/>
        <c:majorTickMark val="out"/>
        <c:minorTickMark val="none"/>
        <c:tickLblPos val="nextTo"/>
        <c:crossAx val="201890816"/>
        <c:crosses val="autoZero"/>
        <c:crossBetween val="between"/>
      </c:valAx>
      <c:valAx>
        <c:axId val="19859334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01891328"/>
        <c:crosses val="max"/>
        <c:crossBetween val="between"/>
      </c:valAx>
      <c:catAx>
        <c:axId val="2018913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8593344"/>
        <c:crosses val="autoZero"/>
        <c:auto val="1"/>
        <c:lblAlgn val="ctr"/>
        <c:lblOffset val="100"/>
        <c:noMultiLvlLbl val="0"/>
      </c:catAx>
    </c:plotArea>
    <c:legend>
      <c:legendPos val="t"/>
      <c:overlay val="0"/>
    </c:legend>
    <c:plotVisOnly val="1"/>
    <c:dispBlanksAs val="gap"/>
    <c:showDLblsOverMax val="0"/>
  </c:chart>
  <c:spPr>
    <a:solidFill>
      <a:schemeClr val="tx1">
        <a:lumMod val="95000"/>
      </a:schemeClr>
    </a:solidFill>
    <a:ln w="1905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r-FR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CAPBEP.xlsm]GENERALITES APSA!Tableau croisé dynamique4</c:name>
    <c:fmtId val="29"/>
  </c:pivotSource>
  <c:chart>
    <c:autoTitleDeleted val="1"/>
    <c:pivotFmts>
      <c:pivotFmt>
        <c:idx val="0"/>
      </c:pivotFmt>
      <c:pivotFmt>
        <c:idx val="1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'GENERALITES APSA'!$N$34</c:f>
              <c:strCache>
                <c:ptCount val="1"/>
                <c:pt idx="0">
                  <c:v> 2007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APSA'!$N$35:$N$40</c:f>
              <c:numCache>
                <c:formatCode>0.00%</c:formatCode>
                <c:ptCount val="5"/>
                <c:pt idx="0">
                  <c:v>0.24234105633029537</c:v>
                </c:pt>
                <c:pt idx="1">
                  <c:v>7.3569781486768418E-2</c:v>
                </c:pt>
                <c:pt idx="2">
                  <c:v>7.6314922587020967E-2</c:v>
                </c:pt>
                <c:pt idx="3">
                  <c:v>0.54386735478203585</c:v>
                </c:pt>
                <c:pt idx="4">
                  <c:v>6.3906884813879433E-2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0D-4ABD-B5BE-C34431D46B4E}"/>
            </c:ext>
          </c:extLst>
        </c:ser>
        <c:ser>
          <c:idx val="1"/>
          <c:order val="1"/>
          <c:tx>
            <c:strRef>
              <c:f>'GENERALITES APSA'!$O$34</c:f>
              <c:strCache>
                <c:ptCount val="1"/>
                <c:pt idx="0">
                  <c:v> 2008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APSA'!$O$35:$O$40</c:f>
              <c:numCache>
                <c:formatCode>0.00%</c:formatCode>
                <c:ptCount val="5"/>
                <c:pt idx="0">
                  <c:v>0.19719282098481361</c:v>
                </c:pt>
                <c:pt idx="1">
                  <c:v>8.6746433502070869E-2</c:v>
                </c:pt>
                <c:pt idx="2">
                  <c:v>7.9728485964104923E-2</c:v>
                </c:pt>
                <c:pt idx="3">
                  <c:v>0.55717901518637825</c:v>
                </c:pt>
                <c:pt idx="4">
                  <c:v>7.9153244362632311E-2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0D-4ABD-B5BE-C34431D46B4E}"/>
            </c:ext>
          </c:extLst>
        </c:ser>
        <c:ser>
          <c:idx val="2"/>
          <c:order val="2"/>
          <c:tx>
            <c:strRef>
              <c:f>'GENERALITES APSA'!$P$34</c:f>
              <c:strCache>
                <c:ptCount val="1"/>
                <c:pt idx="0">
                  <c:v> 2009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APSA'!$P$35:$P$40</c:f>
              <c:numCache>
                <c:formatCode>0.00%</c:formatCode>
                <c:ptCount val="5"/>
                <c:pt idx="0">
                  <c:v>0.23691157061152701</c:v>
                </c:pt>
                <c:pt idx="1">
                  <c:v>6.9511658600967891E-2</c:v>
                </c:pt>
                <c:pt idx="2">
                  <c:v>6.6322041355037401E-2</c:v>
                </c:pt>
                <c:pt idx="3">
                  <c:v>0.53519577650681915</c:v>
                </c:pt>
                <c:pt idx="4">
                  <c:v>9.2058952925648918E-2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0D-4ABD-B5BE-C34431D46B4E}"/>
            </c:ext>
          </c:extLst>
        </c:ser>
        <c:ser>
          <c:idx val="3"/>
          <c:order val="3"/>
          <c:tx>
            <c:strRef>
              <c:f>'GENERALITES APSA'!$Q$34</c:f>
              <c:strCache>
                <c:ptCount val="1"/>
                <c:pt idx="0">
                  <c:v> 2010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APSA'!$Q$35:$Q$40</c:f>
              <c:numCache>
                <c:formatCode>0.00%</c:formatCode>
                <c:ptCount val="5"/>
                <c:pt idx="0">
                  <c:v>0.24246284501061571</c:v>
                </c:pt>
                <c:pt idx="1">
                  <c:v>6.8259023354564755E-2</c:v>
                </c:pt>
                <c:pt idx="2">
                  <c:v>6.2526539278131635E-2</c:v>
                </c:pt>
                <c:pt idx="3">
                  <c:v>0.54469214437367308</c:v>
                </c:pt>
                <c:pt idx="4">
                  <c:v>8.2059447983014858E-2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10D-4ABD-B5BE-C34431D46B4E}"/>
            </c:ext>
          </c:extLst>
        </c:ser>
        <c:ser>
          <c:idx val="4"/>
          <c:order val="4"/>
          <c:tx>
            <c:strRef>
              <c:f>'GENERALITES APSA'!$R$34</c:f>
              <c:strCache>
                <c:ptCount val="1"/>
                <c:pt idx="0">
                  <c:v> 2011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APSA'!$R$35:$R$40</c:f>
              <c:numCache>
                <c:formatCode>0.00%</c:formatCode>
                <c:ptCount val="5"/>
                <c:pt idx="0">
                  <c:v>0.24225815291860783</c:v>
                </c:pt>
                <c:pt idx="1">
                  <c:v>9.5231570293231024E-2</c:v>
                </c:pt>
                <c:pt idx="2">
                  <c:v>7.337626747053988E-2</c:v>
                </c:pt>
                <c:pt idx="3">
                  <c:v>0.42593861331871746</c:v>
                </c:pt>
                <c:pt idx="4">
                  <c:v>0.16319539599890381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10D-4ABD-B5BE-C34431D46B4E}"/>
            </c:ext>
          </c:extLst>
        </c:ser>
        <c:ser>
          <c:idx val="5"/>
          <c:order val="5"/>
          <c:tx>
            <c:strRef>
              <c:f>'GENERALITES APSA'!$S$34</c:f>
              <c:strCache>
                <c:ptCount val="1"/>
                <c:pt idx="0">
                  <c:v> 2012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APSA'!$S$35:$S$40</c:f>
              <c:numCache>
                <c:formatCode>0.00%</c:formatCode>
                <c:ptCount val="5"/>
                <c:pt idx="0">
                  <c:v>0.27291397723271915</c:v>
                </c:pt>
                <c:pt idx="1">
                  <c:v>0.10356765637835935</c:v>
                </c:pt>
                <c:pt idx="2">
                  <c:v>7.9450768689121001E-2</c:v>
                </c:pt>
                <c:pt idx="3">
                  <c:v>0.32742635840863749</c:v>
                </c:pt>
                <c:pt idx="4">
                  <c:v>0.216641239291163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10D-4ABD-B5BE-C34431D46B4E}"/>
            </c:ext>
          </c:extLst>
        </c:ser>
        <c:ser>
          <c:idx val="6"/>
          <c:order val="6"/>
          <c:tx>
            <c:strRef>
              <c:f>'GENERALITES APSA'!$T$34</c:f>
              <c:strCache>
                <c:ptCount val="1"/>
                <c:pt idx="0">
                  <c:v> 2013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APSA'!$T$35:$T$40</c:f>
              <c:numCache>
                <c:formatCode>0.00%</c:formatCode>
                <c:ptCount val="5"/>
                <c:pt idx="0">
                  <c:v>0.23758068680763245</c:v>
                </c:pt>
                <c:pt idx="1">
                  <c:v>0.10244176536798477</c:v>
                </c:pt>
                <c:pt idx="2">
                  <c:v>9.072411060333252E-2</c:v>
                </c:pt>
                <c:pt idx="3">
                  <c:v>0.32206004858016968</c:v>
                </c:pt>
                <c:pt idx="4">
                  <c:v>0.24719338119029999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10D-4ABD-B5BE-C34431D46B4E}"/>
            </c:ext>
          </c:extLst>
        </c:ser>
        <c:ser>
          <c:idx val="7"/>
          <c:order val="7"/>
          <c:tx>
            <c:strRef>
              <c:f>'GENERALITES APSA'!$U$34</c:f>
              <c:strCache>
                <c:ptCount val="1"/>
                <c:pt idx="0">
                  <c:v> 2014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APSA'!$U$35:$U$40</c:f>
              <c:numCache>
                <c:formatCode>0.00%</c:formatCode>
                <c:ptCount val="5"/>
                <c:pt idx="0">
                  <c:v>0.21393686718284693</c:v>
                </c:pt>
                <c:pt idx="1">
                  <c:v>0.10184633710541989</c:v>
                </c:pt>
                <c:pt idx="2">
                  <c:v>0.10119118522930316</c:v>
                </c:pt>
                <c:pt idx="3">
                  <c:v>0.31637879690291842</c:v>
                </c:pt>
                <c:pt idx="4">
                  <c:v>0.26664681357951159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10D-4ABD-B5BE-C34431D46B4E}"/>
            </c:ext>
          </c:extLst>
        </c:ser>
        <c:ser>
          <c:idx val="8"/>
          <c:order val="8"/>
          <c:tx>
            <c:strRef>
              <c:f>'GENERALITES APSA'!$V$34</c:f>
              <c:strCache>
                <c:ptCount val="1"/>
                <c:pt idx="0">
                  <c:v> 2015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APSA'!$V$35:$V$40</c:f>
              <c:numCache>
                <c:formatCode>0.00%</c:formatCode>
                <c:ptCount val="5"/>
                <c:pt idx="0">
                  <c:v>0.22986613905498901</c:v>
                </c:pt>
                <c:pt idx="1">
                  <c:v>0.10294290069175753</c:v>
                </c:pt>
                <c:pt idx="2">
                  <c:v>9.8201195919803003E-2</c:v>
                </c:pt>
                <c:pt idx="3">
                  <c:v>0.31322546605698204</c:v>
                </c:pt>
                <c:pt idx="4">
                  <c:v>0.2604642982764685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10D-4ABD-B5BE-C34431D46B4E}"/>
            </c:ext>
          </c:extLst>
        </c:ser>
        <c:ser>
          <c:idx val="9"/>
          <c:order val="9"/>
          <c:tx>
            <c:strRef>
              <c:f>'GENERALITES APSA'!$W$34</c:f>
              <c:strCache>
                <c:ptCount val="1"/>
                <c:pt idx="0">
                  <c:v> 2016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APSA'!$W$35:$W$40</c:f>
              <c:numCache>
                <c:formatCode>0.00%</c:formatCode>
                <c:ptCount val="5"/>
                <c:pt idx="0">
                  <c:v>0.22965809700503578</c:v>
                </c:pt>
                <c:pt idx="1">
                  <c:v>0.10902023146921105</c:v>
                </c:pt>
                <c:pt idx="2">
                  <c:v>0.10089230497393763</c:v>
                </c:pt>
                <c:pt idx="3">
                  <c:v>0.3074476543864299</c:v>
                </c:pt>
                <c:pt idx="4">
                  <c:v>0.25298171216538562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10D-4ABD-B5BE-C34431D46B4E}"/>
            </c:ext>
          </c:extLst>
        </c:ser>
        <c:ser>
          <c:idx val="10"/>
          <c:order val="10"/>
          <c:tx>
            <c:strRef>
              <c:f>'GENERALITES APSA'!$X$34</c:f>
              <c:strCache>
                <c:ptCount val="1"/>
                <c:pt idx="0">
                  <c:v> 2017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APSA'!$X$35:$X$40</c:f>
              <c:numCache>
                <c:formatCode>0.00%</c:formatCode>
                <c:ptCount val="5"/>
                <c:pt idx="0">
                  <c:v>0.2052139037433155</c:v>
                </c:pt>
                <c:pt idx="1">
                  <c:v>0.12932263814616757</c:v>
                </c:pt>
                <c:pt idx="2">
                  <c:v>0.10249554367201426</c:v>
                </c:pt>
                <c:pt idx="3">
                  <c:v>0.30298573975044563</c:v>
                </c:pt>
                <c:pt idx="4">
                  <c:v>0.25998217468805707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10D-4ABD-B5BE-C34431D46B4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4576768"/>
        <c:axId val="203853760"/>
      </c:barChart>
      <c:catAx>
        <c:axId val="2045767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03853760"/>
        <c:crosses val="autoZero"/>
        <c:auto val="1"/>
        <c:lblAlgn val="ctr"/>
        <c:lblOffset val="100"/>
        <c:noMultiLvlLbl val="0"/>
      </c:catAx>
      <c:valAx>
        <c:axId val="203853760"/>
        <c:scaling>
          <c:orientation val="minMax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crossAx val="20457676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CAPBEP.xlsm]GENERALITES APSA!Tableau croisé dynamique12</c:name>
    <c:fmtId val="34"/>
  </c:pivotSource>
  <c:chart>
    <c:autoTitleDeleted val="1"/>
    <c:pivotFmts>
      <c:pivotFmt>
        <c:idx val="0"/>
      </c:pivotFmt>
      <c:pivotFmt>
        <c:idx val="1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8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9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0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"/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4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6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9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0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</c:pivotFmt>
      <c:pivotFmt>
        <c:idx val="32"/>
      </c:pivotFmt>
      <c:pivotFmt>
        <c:idx val="33"/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1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2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3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'GENERALITES APSA'!$B$63:$B$64</c:f>
              <c:strCache>
                <c:ptCount val="1"/>
                <c:pt idx="0">
                  <c:v>2008</c:v>
                </c:pt>
              </c:strCache>
            </c:strRef>
          </c:tx>
          <c:invertIfNegative val="0"/>
          <c:cat>
            <c:strRef>
              <c:f>'GENERALITES APSA'!$A$65:$A$70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'GENERALITES APSA'!$B$65:$B$70</c:f>
              <c:numCache>
                <c:formatCode>0.00</c:formatCode>
                <c:ptCount val="6"/>
                <c:pt idx="0">
                  <c:v>12.12</c:v>
                </c:pt>
                <c:pt idx="1">
                  <c:v>12.32</c:v>
                </c:pt>
                <c:pt idx="2">
                  <c:v>12.06</c:v>
                </c:pt>
                <c:pt idx="3">
                  <c:v>13.21</c:v>
                </c:pt>
                <c:pt idx="4">
                  <c:v>12.61</c:v>
                </c:pt>
                <c:pt idx="5">
                  <c:v>5.78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C8-4F80-8E9D-5B6537E1BB5D}"/>
            </c:ext>
          </c:extLst>
        </c:ser>
        <c:ser>
          <c:idx val="1"/>
          <c:order val="1"/>
          <c:tx>
            <c:strRef>
              <c:f>'GENERALITES APSA'!$C$63:$C$64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'GENERALITES APSA'!$A$65:$A$70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'GENERALITES APSA'!$C$65:$C$70</c:f>
              <c:numCache>
                <c:formatCode>0.00</c:formatCode>
                <c:ptCount val="6"/>
                <c:pt idx="0">
                  <c:v>12.81</c:v>
                </c:pt>
                <c:pt idx="1">
                  <c:v>12.63</c:v>
                </c:pt>
                <c:pt idx="2">
                  <c:v>13.14</c:v>
                </c:pt>
                <c:pt idx="3">
                  <c:v>12.92</c:v>
                </c:pt>
                <c:pt idx="4">
                  <c:v>12.84</c:v>
                </c:pt>
                <c:pt idx="5">
                  <c:v>13.01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C8-4F80-8E9D-5B6537E1BB5D}"/>
            </c:ext>
          </c:extLst>
        </c:ser>
        <c:ser>
          <c:idx val="2"/>
          <c:order val="2"/>
          <c:tx>
            <c:strRef>
              <c:f>'GENERALITES APSA'!$D$63:$D$64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'GENERALITES APSA'!$A$65:$A$70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'GENERALITES APSA'!$D$65:$D$70</c:f>
              <c:numCache>
                <c:formatCode>0.00</c:formatCode>
                <c:ptCount val="6"/>
                <c:pt idx="0">
                  <c:v>12.67</c:v>
                </c:pt>
                <c:pt idx="1">
                  <c:v>12.4</c:v>
                </c:pt>
                <c:pt idx="2">
                  <c:v>12.52</c:v>
                </c:pt>
                <c:pt idx="3">
                  <c:v>10</c:v>
                </c:pt>
                <c:pt idx="4">
                  <c:v>12.78</c:v>
                </c:pt>
                <c:pt idx="5">
                  <c:v>12.89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C8-4F80-8E9D-5B6537E1BB5D}"/>
            </c:ext>
          </c:extLst>
        </c:ser>
        <c:ser>
          <c:idx val="3"/>
          <c:order val="3"/>
          <c:tx>
            <c:strRef>
              <c:f>'GENERALITES APSA'!$E$63:$E$64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'GENERALITES APSA'!$A$65:$A$70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'GENERALITES APSA'!$E$65:$E$70</c:f>
              <c:numCache>
                <c:formatCode>0.00</c:formatCode>
                <c:ptCount val="6"/>
                <c:pt idx="0">
                  <c:v>12.3</c:v>
                </c:pt>
                <c:pt idx="1">
                  <c:v>11.98</c:v>
                </c:pt>
                <c:pt idx="2">
                  <c:v>12.88</c:v>
                </c:pt>
                <c:pt idx="3">
                  <c:v>12.23</c:v>
                </c:pt>
                <c:pt idx="4">
                  <c:v>12.44</c:v>
                </c:pt>
                <c:pt idx="5">
                  <c:v>12.3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C8-4F80-8E9D-5B6537E1BB5D}"/>
            </c:ext>
          </c:extLst>
        </c:ser>
        <c:ser>
          <c:idx val="4"/>
          <c:order val="4"/>
          <c:tx>
            <c:strRef>
              <c:f>'GENERALITES APSA'!$F$63:$F$64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'GENERALITES APSA'!$A$65:$A$70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'GENERALITES APSA'!$F$65:$F$70</c:f>
              <c:numCache>
                <c:formatCode>0.00</c:formatCode>
                <c:ptCount val="6"/>
                <c:pt idx="0">
                  <c:v>12.69</c:v>
                </c:pt>
                <c:pt idx="1">
                  <c:v>12.27</c:v>
                </c:pt>
                <c:pt idx="2">
                  <c:v>12.85</c:v>
                </c:pt>
                <c:pt idx="3">
                  <c:v>12.59</c:v>
                </c:pt>
                <c:pt idx="4">
                  <c:v>12.83</c:v>
                </c:pt>
                <c:pt idx="5">
                  <c:v>12.91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9C8-4F80-8E9D-5B6537E1BB5D}"/>
            </c:ext>
          </c:extLst>
        </c:ser>
        <c:ser>
          <c:idx val="5"/>
          <c:order val="5"/>
          <c:tx>
            <c:strRef>
              <c:f>'GENERALITES APSA'!$G$63:$G$64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'GENERALITES APSA'!$A$65:$A$70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'GENERALITES APSA'!$G$65:$G$70</c:f>
              <c:numCache>
                <c:formatCode>0.00</c:formatCode>
                <c:ptCount val="6"/>
                <c:pt idx="0">
                  <c:v>12.73</c:v>
                </c:pt>
                <c:pt idx="1">
                  <c:v>12.14</c:v>
                </c:pt>
                <c:pt idx="2">
                  <c:v>13.23</c:v>
                </c:pt>
                <c:pt idx="3">
                  <c:v>12.52</c:v>
                </c:pt>
                <c:pt idx="4">
                  <c:v>12.86</c:v>
                </c:pt>
                <c:pt idx="5">
                  <c:v>12.99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9C8-4F80-8E9D-5B6537E1BB5D}"/>
            </c:ext>
          </c:extLst>
        </c:ser>
        <c:ser>
          <c:idx val="6"/>
          <c:order val="6"/>
          <c:tx>
            <c:strRef>
              <c:f>'GENERALITES APSA'!$H$63:$H$64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'GENERALITES APSA'!$A$65:$A$70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'GENERALITES APSA'!$H$65:$H$70</c:f>
              <c:numCache>
                <c:formatCode>0.00</c:formatCode>
                <c:ptCount val="6"/>
                <c:pt idx="0">
                  <c:v>12.84</c:v>
                </c:pt>
                <c:pt idx="1">
                  <c:v>12.37</c:v>
                </c:pt>
                <c:pt idx="2">
                  <c:v>13.35</c:v>
                </c:pt>
                <c:pt idx="3">
                  <c:v>12.6</c:v>
                </c:pt>
                <c:pt idx="4">
                  <c:v>12.88</c:v>
                </c:pt>
                <c:pt idx="5">
                  <c:v>13.08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9C8-4F80-8E9D-5B6537E1BB5D}"/>
            </c:ext>
          </c:extLst>
        </c:ser>
        <c:ser>
          <c:idx val="7"/>
          <c:order val="7"/>
          <c:tx>
            <c:strRef>
              <c:f>'GENERALITES APSA'!$I$63:$I$64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'GENERALITES APSA'!$A$65:$A$70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'GENERALITES APSA'!$I$65:$I$70</c:f>
              <c:numCache>
                <c:formatCode>0.00</c:formatCode>
                <c:ptCount val="6"/>
                <c:pt idx="0">
                  <c:v>12.87</c:v>
                </c:pt>
                <c:pt idx="1">
                  <c:v>12.39</c:v>
                </c:pt>
                <c:pt idx="2">
                  <c:v>12.94</c:v>
                </c:pt>
                <c:pt idx="3">
                  <c:v>12.95</c:v>
                </c:pt>
                <c:pt idx="4">
                  <c:v>12.97</c:v>
                </c:pt>
                <c:pt idx="5">
                  <c:v>13.13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9C8-4F80-8E9D-5B6537E1BB5D}"/>
            </c:ext>
          </c:extLst>
        </c:ser>
        <c:ser>
          <c:idx val="8"/>
          <c:order val="8"/>
          <c:tx>
            <c:strRef>
              <c:f>'GENERALITES APSA'!$J$63:$J$64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'GENERALITES APSA'!$A$65:$A$70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'GENERALITES APSA'!$J$65:$J$70</c:f>
              <c:numCache>
                <c:formatCode>0.00</c:formatCode>
                <c:ptCount val="6"/>
                <c:pt idx="0">
                  <c:v>12.949806845746174</c:v>
                </c:pt>
                <c:pt idx="1">
                  <c:v>12.3</c:v>
                </c:pt>
                <c:pt idx="2">
                  <c:v>13.42</c:v>
                </c:pt>
                <c:pt idx="3">
                  <c:v>13.15</c:v>
                </c:pt>
                <c:pt idx="4">
                  <c:v>13.1</c:v>
                </c:pt>
                <c:pt idx="5">
                  <c:v>13.06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9C8-4F80-8E9D-5B6537E1BB5D}"/>
            </c:ext>
          </c:extLst>
        </c:ser>
        <c:ser>
          <c:idx val="9"/>
          <c:order val="9"/>
          <c:tx>
            <c:strRef>
              <c:f>'GENERALITES APSA'!$K$63:$K$64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'GENERALITES APSA'!$A$65:$A$70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'GENERALITES APSA'!$K$65:$K$70</c:f>
              <c:numCache>
                <c:formatCode>0.00</c:formatCode>
                <c:ptCount val="6"/>
                <c:pt idx="0">
                  <c:v>13.01</c:v>
                </c:pt>
                <c:pt idx="1">
                  <c:v>12.43</c:v>
                </c:pt>
                <c:pt idx="2">
                  <c:v>13.34</c:v>
                </c:pt>
                <c:pt idx="3">
                  <c:v>13.02</c:v>
                </c:pt>
                <c:pt idx="4">
                  <c:v>13.15</c:v>
                </c:pt>
                <c:pt idx="5">
                  <c:v>13.12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9C8-4F80-8E9D-5B6537E1BB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429824"/>
        <c:axId val="203857216"/>
      </c:barChart>
      <c:catAx>
        <c:axId val="2044298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03857216"/>
        <c:crosses val="autoZero"/>
        <c:auto val="1"/>
        <c:lblAlgn val="ctr"/>
        <c:lblOffset val="100"/>
        <c:noMultiLvlLbl val="0"/>
      </c:catAx>
      <c:valAx>
        <c:axId val="203857216"/>
        <c:scaling>
          <c:orientation val="minMax"/>
          <c:max val="17"/>
          <c:min val="8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04429824"/>
        <c:crosses val="autoZero"/>
        <c:crossBetween val="between"/>
        <c:majorUnit val="2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CAPBEP.xlsm]GENERALITES APSA!Tableau croisé dynamique5</c:name>
    <c:fmtId val="31"/>
  </c:pivotSource>
  <c:chart>
    <c:autoTitleDeleted val="1"/>
    <c:pivotFmts>
      <c:pivotFmt>
        <c:idx val="0"/>
        <c:marker>
          <c:symbol val="none"/>
        </c:marker>
        <c:dLbl>
          <c:idx val="0"/>
          <c:numFmt formatCode="0.00%" sourceLinked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marker>
          <c:symbol val="none"/>
        </c:marker>
        <c:dLbl>
          <c:idx val="0"/>
          <c:numFmt formatCode="0.00%" sourceLinked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marker>
          <c:symbol val="none"/>
        </c:marker>
        <c:dLbl>
          <c:idx val="0"/>
          <c:numFmt formatCode="0.00%" sourceLinked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'GENERALITES APSA'!$N$72</c:f>
              <c:strCache>
                <c:ptCount val="1"/>
                <c:pt idx="0">
                  <c:v> 2008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APSA'!$M$73:$M$78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APSA'!$N$73:$N$78</c:f>
              <c:numCache>
                <c:formatCode>0.00%</c:formatCode>
                <c:ptCount val="5"/>
                <c:pt idx="0">
                  <c:v>0.18402961396086726</c:v>
                </c:pt>
                <c:pt idx="1">
                  <c:v>0.11316763617133792</c:v>
                </c:pt>
                <c:pt idx="2">
                  <c:v>0.10893707033315705</c:v>
                </c:pt>
                <c:pt idx="3">
                  <c:v>0.52538339502908515</c:v>
                </c:pt>
                <c:pt idx="4">
                  <c:v>6.8482284505552618E-2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C8-48CC-BE00-1B4B9710DD48}"/>
            </c:ext>
          </c:extLst>
        </c:ser>
        <c:ser>
          <c:idx val="1"/>
          <c:order val="1"/>
          <c:tx>
            <c:strRef>
              <c:f>'GENERALITES APSA'!$O$72</c:f>
              <c:strCache>
                <c:ptCount val="1"/>
                <c:pt idx="0">
                  <c:v> 2009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APSA'!$M$73:$M$78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APSA'!$O$73:$O$78</c:f>
              <c:numCache>
                <c:formatCode>0.00%</c:formatCode>
                <c:ptCount val="5"/>
                <c:pt idx="0">
                  <c:v>0.19957927951617144</c:v>
                </c:pt>
                <c:pt idx="1">
                  <c:v>8.7562450696818298E-2</c:v>
                </c:pt>
                <c:pt idx="2">
                  <c:v>9.0717854325532477E-2</c:v>
                </c:pt>
                <c:pt idx="3">
                  <c:v>0.50775703392058902</c:v>
                </c:pt>
                <c:pt idx="4">
                  <c:v>0.11438338154088877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C8-48CC-BE00-1B4B9710DD48}"/>
            </c:ext>
          </c:extLst>
        </c:ser>
        <c:ser>
          <c:idx val="2"/>
          <c:order val="2"/>
          <c:tx>
            <c:strRef>
              <c:f>'GENERALITES APSA'!$P$72</c:f>
              <c:strCache>
                <c:ptCount val="1"/>
                <c:pt idx="0">
                  <c:v> 2010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APSA'!$M$73:$M$78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APSA'!$P$73:$P$78</c:f>
              <c:numCache>
                <c:formatCode>0.00%</c:formatCode>
                <c:ptCount val="5"/>
                <c:pt idx="0">
                  <c:v>0.2104722792607803</c:v>
                </c:pt>
                <c:pt idx="1">
                  <c:v>8.0338809034907602E-2</c:v>
                </c:pt>
                <c:pt idx="2">
                  <c:v>9.1375770020533875E-2</c:v>
                </c:pt>
                <c:pt idx="3">
                  <c:v>0.51437371663244358</c:v>
                </c:pt>
                <c:pt idx="4">
                  <c:v>0.1034394250513347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EC8-48CC-BE00-1B4B9710DD48}"/>
            </c:ext>
          </c:extLst>
        </c:ser>
        <c:ser>
          <c:idx val="3"/>
          <c:order val="3"/>
          <c:tx>
            <c:strRef>
              <c:f>'GENERALITES APSA'!$Q$72</c:f>
              <c:strCache>
                <c:ptCount val="1"/>
                <c:pt idx="0">
                  <c:v> 2011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APSA'!$M$73:$M$78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APSA'!$Q$73:$Q$78</c:f>
              <c:numCache>
                <c:formatCode>0.00%</c:formatCode>
                <c:ptCount val="5"/>
                <c:pt idx="0">
                  <c:v>0.20104306864064603</c:v>
                </c:pt>
                <c:pt idx="1">
                  <c:v>9.9091520861372809E-2</c:v>
                </c:pt>
                <c:pt idx="2">
                  <c:v>0.10497981157469717</c:v>
                </c:pt>
                <c:pt idx="3">
                  <c:v>0.40932032301480487</c:v>
                </c:pt>
                <c:pt idx="4">
                  <c:v>0.18556527590847913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EC8-48CC-BE00-1B4B9710DD48}"/>
            </c:ext>
          </c:extLst>
        </c:ser>
        <c:ser>
          <c:idx val="4"/>
          <c:order val="4"/>
          <c:tx>
            <c:strRef>
              <c:f>'GENERALITES APSA'!$R$72</c:f>
              <c:strCache>
                <c:ptCount val="1"/>
                <c:pt idx="0">
                  <c:v> 2012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APSA'!$M$73:$M$78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APSA'!$R$73:$R$78</c:f>
              <c:numCache>
                <c:formatCode>0.00%</c:formatCode>
                <c:ptCount val="5"/>
                <c:pt idx="0">
                  <c:v>0.24996062372027092</c:v>
                </c:pt>
                <c:pt idx="1">
                  <c:v>0.11781382894944085</c:v>
                </c:pt>
                <c:pt idx="2">
                  <c:v>0.10930855252795715</c:v>
                </c:pt>
                <c:pt idx="3">
                  <c:v>0.33501338793510788</c:v>
                </c:pt>
                <c:pt idx="4">
                  <c:v>0.18790360686722318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EC8-48CC-BE00-1B4B9710DD48}"/>
            </c:ext>
          </c:extLst>
        </c:ser>
        <c:ser>
          <c:idx val="5"/>
          <c:order val="5"/>
          <c:tx>
            <c:strRef>
              <c:f>'GENERALITES APSA'!$S$72</c:f>
              <c:strCache>
                <c:ptCount val="1"/>
                <c:pt idx="0">
                  <c:v> 2013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APSA'!$M$73:$M$78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APSA'!$S$73:$S$78</c:f>
              <c:numCache>
                <c:formatCode>0.00%</c:formatCode>
                <c:ptCount val="5"/>
                <c:pt idx="0">
                  <c:v>0.213136225938797</c:v>
                </c:pt>
                <c:pt idx="1">
                  <c:v>0.11171407252550125</c:v>
                </c:pt>
                <c:pt idx="2">
                  <c:v>0.12724551558494568</c:v>
                </c:pt>
                <c:pt idx="3">
                  <c:v>0.31455838680267334</c:v>
                </c:pt>
                <c:pt idx="4">
                  <c:v>0.23334580659866333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EC8-48CC-BE00-1B4B9710DD48}"/>
            </c:ext>
          </c:extLst>
        </c:ser>
        <c:ser>
          <c:idx val="6"/>
          <c:order val="6"/>
          <c:tx>
            <c:strRef>
              <c:f>'GENERALITES APSA'!$T$72</c:f>
              <c:strCache>
                <c:ptCount val="1"/>
                <c:pt idx="0">
                  <c:v> 2014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APSA'!$M$73:$M$78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APSA'!$T$73:$T$78</c:f>
              <c:numCache>
                <c:formatCode>0.00%</c:formatCode>
                <c:ptCount val="5"/>
                <c:pt idx="0">
                  <c:v>0.18038226705601274</c:v>
                </c:pt>
                <c:pt idx="1">
                  <c:v>9.2513936819750467E-2</c:v>
                </c:pt>
                <c:pt idx="2">
                  <c:v>0.15887974515529599</c:v>
                </c:pt>
                <c:pt idx="3">
                  <c:v>0.30913193522697108</c:v>
                </c:pt>
                <c:pt idx="4">
                  <c:v>0.25909211574196972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EC8-48CC-BE00-1B4B9710DD48}"/>
            </c:ext>
          </c:extLst>
        </c:ser>
        <c:ser>
          <c:idx val="7"/>
          <c:order val="7"/>
          <c:tx>
            <c:strRef>
              <c:f>'GENERALITES APSA'!$U$72</c:f>
              <c:strCache>
                <c:ptCount val="1"/>
                <c:pt idx="0">
                  <c:v> 2015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APSA'!$M$73:$M$78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APSA'!$U$73:$U$78</c:f>
              <c:numCache>
                <c:formatCode>0.00%</c:formatCode>
                <c:ptCount val="5"/>
                <c:pt idx="0">
                  <c:v>0.1833174321929944</c:v>
                </c:pt>
                <c:pt idx="1">
                  <c:v>0.10044977511244378</c:v>
                </c:pt>
                <c:pt idx="2">
                  <c:v>0.15510426604879379</c:v>
                </c:pt>
                <c:pt idx="3">
                  <c:v>0.30175821180318929</c:v>
                </c:pt>
                <c:pt idx="4">
                  <c:v>0.25937031484257872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EC8-48CC-BE00-1B4B9710DD48}"/>
            </c:ext>
          </c:extLst>
        </c:ser>
        <c:ser>
          <c:idx val="8"/>
          <c:order val="8"/>
          <c:tx>
            <c:strRef>
              <c:f>'GENERALITES APSA'!$V$72</c:f>
              <c:strCache>
                <c:ptCount val="1"/>
                <c:pt idx="0">
                  <c:v> 2016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APSA'!$M$73:$M$78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APSA'!$V$73:$V$78</c:f>
              <c:numCache>
                <c:formatCode>0.00%</c:formatCode>
                <c:ptCount val="5"/>
                <c:pt idx="0">
                  <c:v>0.19736692770400635</c:v>
                </c:pt>
                <c:pt idx="1">
                  <c:v>0.11372148450800136</c:v>
                </c:pt>
                <c:pt idx="2">
                  <c:v>0.14584042673930314</c:v>
                </c:pt>
                <c:pt idx="3">
                  <c:v>0.29463171036204744</c:v>
                </c:pt>
                <c:pt idx="4">
                  <c:v>0.24843945068664169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EC8-48CC-BE00-1B4B9710DD48}"/>
            </c:ext>
          </c:extLst>
        </c:ser>
        <c:ser>
          <c:idx val="9"/>
          <c:order val="9"/>
          <c:tx>
            <c:strRef>
              <c:f>'GENERALITES APSA'!$W$72</c:f>
              <c:strCache>
                <c:ptCount val="1"/>
                <c:pt idx="0">
                  <c:v> 2017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APSA'!$M$73:$M$78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APSA'!$W$73:$W$78</c:f>
              <c:numCache>
                <c:formatCode>0.00%</c:formatCode>
                <c:ptCount val="5"/>
                <c:pt idx="0">
                  <c:v>0.16868442292171107</c:v>
                </c:pt>
                <c:pt idx="1">
                  <c:v>0.12498558745532111</c:v>
                </c:pt>
                <c:pt idx="2">
                  <c:v>0.15427187824282254</c:v>
                </c:pt>
                <c:pt idx="3">
                  <c:v>0.28698258964602791</c:v>
                </c:pt>
                <c:pt idx="4">
                  <c:v>0.26507552173411736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EC8-48CC-BE00-1B4B9710DD4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4428800"/>
        <c:axId val="203855488"/>
      </c:barChart>
      <c:catAx>
        <c:axId val="2044288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03855488"/>
        <c:crosses val="autoZero"/>
        <c:auto val="1"/>
        <c:lblAlgn val="ctr"/>
        <c:lblOffset val="100"/>
        <c:noMultiLvlLbl val="0"/>
      </c:catAx>
      <c:valAx>
        <c:axId val="203855488"/>
        <c:scaling>
          <c:orientation val="minMax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crossAx val="20442880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CAPBEP.xlsm]GENERALITES APSA!Tableau croisé dynamique13</c:name>
    <c:fmtId val="18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'GENERALITES APSA'!$B$91:$B$92</c:f>
              <c:strCache>
                <c:ptCount val="1"/>
                <c:pt idx="0">
                  <c:v>2008</c:v>
                </c:pt>
              </c:strCache>
            </c:strRef>
          </c:tx>
          <c:invertIfNegative val="0"/>
          <c:cat>
            <c:strRef>
              <c:f>'GENERALITES APSA'!$A$93:$A$98</c:f>
              <c:strCache>
                <c:ptCount val="6"/>
                <c:pt idx="0">
                  <c:v>Moy Générale F</c:v>
                </c:pt>
                <c:pt idx="1">
                  <c:v> CP1 F Moy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'GENERALITES APSA'!$B$93:$B$98</c:f>
              <c:numCache>
                <c:formatCode>0.00</c:formatCode>
                <c:ptCount val="6"/>
                <c:pt idx="0">
                  <c:v>10.87</c:v>
                </c:pt>
                <c:pt idx="1">
                  <c:v>11.42</c:v>
                </c:pt>
                <c:pt idx="2">
                  <c:v>10.91</c:v>
                </c:pt>
                <c:pt idx="3">
                  <c:v>13.26</c:v>
                </c:pt>
                <c:pt idx="4">
                  <c:v>11.66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EA-4CDF-9D64-20CAB4054C58}"/>
            </c:ext>
          </c:extLst>
        </c:ser>
        <c:ser>
          <c:idx val="1"/>
          <c:order val="1"/>
          <c:tx>
            <c:strRef>
              <c:f>'GENERALITES APSA'!$C$91:$C$92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'GENERALITES APSA'!$A$93:$A$98</c:f>
              <c:strCache>
                <c:ptCount val="6"/>
                <c:pt idx="0">
                  <c:v>Moy Générale F</c:v>
                </c:pt>
                <c:pt idx="1">
                  <c:v> CP1 F Moy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'GENERALITES APSA'!$C$93:$C$98</c:f>
              <c:numCache>
                <c:formatCode>0.00</c:formatCode>
                <c:ptCount val="6"/>
                <c:pt idx="0">
                  <c:v>12.27</c:v>
                </c:pt>
                <c:pt idx="1">
                  <c:v>11.8</c:v>
                </c:pt>
                <c:pt idx="2">
                  <c:v>13.04</c:v>
                </c:pt>
                <c:pt idx="3">
                  <c:v>12.83</c:v>
                </c:pt>
                <c:pt idx="4">
                  <c:v>12.25</c:v>
                </c:pt>
                <c:pt idx="5">
                  <c:v>12.64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EA-4CDF-9D64-20CAB4054C58}"/>
            </c:ext>
          </c:extLst>
        </c:ser>
        <c:ser>
          <c:idx val="2"/>
          <c:order val="2"/>
          <c:tx>
            <c:strRef>
              <c:f>'GENERALITES APSA'!$D$91:$D$92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'GENERALITES APSA'!$A$93:$A$98</c:f>
              <c:strCache>
                <c:ptCount val="6"/>
                <c:pt idx="0">
                  <c:v>Moy Générale F</c:v>
                </c:pt>
                <c:pt idx="1">
                  <c:v> CP1 F Moy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'GENERALITES APSA'!$D$93:$D$98</c:f>
              <c:numCache>
                <c:formatCode>0.00</c:formatCode>
                <c:ptCount val="6"/>
                <c:pt idx="0">
                  <c:v>12.2</c:v>
                </c:pt>
                <c:pt idx="1">
                  <c:v>11.55</c:v>
                </c:pt>
                <c:pt idx="2">
                  <c:v>12.22</c:v>
                </c:pt>
                <c:pt idx="3">
                  <c:v>12.99</c:v>
                </c:pt>
                <c:pt idx="4">
                  <c:v>12.19</c:v>
                </c:pt>
                <c:pt idx="5">
                  <c:v>12.83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EA-4CDF-9D64-20CAB4054C58}"/>
            </c:ext>
          </c:extLst>
        </c:ser>
        <c:ser>
          <c:idx val="3"/>
          <c:order val="3"/>
          <c:tx>
            <c:strRef>
              <c:f>'GENERALITES APSA'!$E$91:$E$92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'GENERALITES APSA'!$A$93:$A$98</c:f>
              <c:strCache>
                <c:ptCount val="6"/>
                <c:pt idx="0">
                  <c:v>Moy Générale F</c:v>
                </c:pt>
                <c:pt idx="1">
                  <c:v> CP1 F Moy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'GENERALITES APSA'!$E$93:$E$98</c:f>
              <c:numCache>
                <c:formatCode>0.00</c:formatCode>
                <c:ptCount val="6"/>
                <c:pt idx="0">
                  <c:v>11.78</c:v>
                </c:pt>
                <c:pt idx="1">
                  <c:v>11.17</c:v>
                </c:pt>
                <c:pt idx="2">
                  <c:v>12.14</c:v>
                </c:pt>
                <c:pt idx="3">
                  <c:v>12.25</c:v>
                </c:pt>
                <c:pt idx="4">
                  <c:v>11.68</c:v>
                </c:pt>
                <c:pt idx="5">
                  <c:v>12.17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9EA-4CDF-9D64-20CAB4054C58}"/>
            </c:ext>
          </c:extLst>
        </c:ser>
        <c:ser>
          <c:idx val="4"/>
          <c:order val="4"/>
          <c:tx>
            <c:strRef>
              <c:f>'GENERALITES APSA'!$F$91:$F$92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'GENERALITES APSA'!$A$93:$A$98</c:f>
              <c:strCache>
                <c:ptCount val="6"/>
                <c:pt idx="0">
                  <c:v>Moy Générale F</c:v>
                </c:pt>
                <c:pt idx="1">
                  <c:v> CP1 F Moy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'GENERALITES APSA'!$F$93:$F$98</c:f>
              <c:numCache>
                <c:formatCode>0.00</c:formatCode>
                <c:ptCount val="6"/>
                <c:pt idx="0">
                  <c:v>12.2</c:v>
                </c:pt>
                <c:pt idx="1">
                  <c:v>11.52</c:v>
                </c:pt>
                <c:pt idx="2">
                  <c:v>12.31</c:v>
                </c:pt>
                <c:pt idx="3">
                  <c:v>12.59</c:v>
                </c:pt>
                <c:pt idx="4">
                  <c:v>12.22</c:v>
                </c:pt>
                <c:pt idx="5">
                  <c:v>12.39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9EA-4CDF-9D64-20CAB4054C58}"/>
            </c:ext>
          </c:extLst>
        </c:ser>
        <c:ser>
          <c:idx val="5"/>
          <c:order val="5"/>
          <c:tx>
            <c:strRef>
              <c:f>'GENERALITES APSA'!$G$91:$G$92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'GENERALITES APSA'!$A$93:$A$98</c:f>
              <c:strCache>
                <c:ptCount val="6"/>
                <c:pt idx="0">
                  <c:v>Moy Générale F</c:v>
                </c:pt>
                <c:pt idx="1">
                  <c:v> CP1 F Moy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'GENERALITES APSA'!$G$93:$G$98</c:f>
              <c:numCache>
                <c:formatCode>0.00</c:formatCode>
                <c:ptCount val="6"/>
                <c:pt idx="0">
                  <c:v>12.15</c:v>
                </c:pt>
                <c:pt idx="1">
                  <c:v>11.332000000000001</c:v>
                </c:pt>
                <c:pt idx="2">
                  <c:v>12.73</c:v>
                </c:pt>
                <c:pt idx="3">
                  <c:v>12.42</c:v>
                </c:pt>
                <c:pt idx="4">
                  <c:v>11.96</c:v>
                </c:pt>
                <c:pt idx="5">
                  <c:v>12.71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9EA-4CDF-9D64-20CAB4054C58}"/>
            </c:ext>
          </c:extLst>
        </c:ser>
        <c:ser>
          <c:idx val="6"/>
          <c:order val="6"/>
          <c:tx>
            <c:strRef>
              <c:f>'GENERALITES APSA'!$H$91:$H$92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'GENERALITES APSA'!$A$93:$A$98</c:f>
              <c:strCache>
                <c:ptCount val="6"/>
                <c:pt idx="0">
                  <c:v>Moy Générale F</c:v>
                </c:pt>
                <c:pt idx="1">
                  <c:v> CP1 F Moy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'GENERALITES APSA'!$H$93:$H$98</c:f>
              <c:numCache>
                <c:formatCode>0.00</c:formatCode>
                <c:ptCount val="6"/>
                <c:pt idx="0">
                  <c:v>12.31</c:v>
                </c:pt>
                <c:pt idx="1">
                  <c:v>11.46</c:v>
                </c:pt>
                <c:pt idx="2">
                  <c:v>12.57</c:v>
                </c:pt>
                <c:pt idx="3">
                  <c:v>12.69</c:v>
                </c:pt>
                <c:pt idx="4">
                  <c:v>12.03</c:v>
                </c:pt>
                <c:pt idx="5">
                  <c:v>13.02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9EA-4CDF-9D64-20CAB4054C58}"/>
            </c:ext>
          </c:extLst>
        </c:ser>
        <c:ser>
          <c:idx val="7"/>
          <c:order val="7"/>
          <c:tx>
            <c:strRef>
              <c:f>'GENERALITES APSA'!$I$91:$I$92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'GENERALITES APSA'!$A$93:$A$98</c:f>
              <c:strCache>
                <c:ptCount val="6"/>
                <c:pt idx="0">
                  <c:v>Moy Générale F</c:v>
                </c:pt>
                <c:pt idx="1">
                  <c:v> CP1 F Moy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'GENERALITES APSA'!$I$93:$I$98</c:f>
              <c:numCache>
                <c:formatCode>0.00</c:formatCode>
                <c:ptCount val="6"/>
                <c:pt idx="0">
                  <c:v>12.51</c:v>
                </c:pt>
                <c:pt idx="1">
                  <c:v>11.75</c:v>
                </c:pt>
                <c:pt idx="2">
                  <c:v>12.23</c:v>
                </c:pt>
                <c:pt idx="3">
                  <c:v>13.12</c:v>
                </c:pt>
                <c:pt idx="4">
                  <c:v>12.35</c:v>
                </c:pt>
                <c:pt idx="5">
                  <c:v>13.18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9EA-4CDF-9D64-20CAB4054C58}"/>
            </c:ext>
          </c:extLst>
        </c:ser>
        <c:ser>
          <c:idx val="8"/>
          <c:order val="8"/>
          <c:tx>
            <c:strRef>
              <c:f>'GENERALITES APSA'!$J$91:$J$92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'GENERALITES APSA'!$A$93:$A$98</c:f>
              <c:strCache>
                <c:ptCount val="6"/>
                <c:pt idx="0">
                  <c:v>Moy Générale F</c:v>
                </c:pt>
                <c:pt idx="1">
                  <c:v> CP1 F Moy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'GENERALITES APSA'!$J$93:$J$98</c:f>
              <c:numCache>
                <c:formatCode>0.00</c:formatCode>
                <c:ptCount val="6"/>
                <c:pt idx="0">
                  <c:v>12.469334889148167</c:v>
                </c:pt>
                <c:pt idx="1">
                  <c:v>11.36</c:v>
                </c:pt>
                <c:pt idx="2">
                  <c:v>12.725</c:v>
                </c:pt>
                <c:pt idx="3">
                  <c:v>13.2</c:v>
                </c:pt>
                <c:pt idx="4">
                  <c:v>12.26</c:v>
                </c:pt>
                <c:pt idx="5">
                  <c:v>13.03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9EA-4CDF-9D64-20CAB4054C58}"/>
            </c:ext>
          </c:extLst>
        </c:ser>
        <c:ser>
          <c:idx val="9"/>
          <c:order val="9"/>
          <c:tx>
            <c:strRef>
              <c:f>'GENERALITES APSA'!$K$91:$K$92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'GENERALITES APSA'!$A$93:$A$98</c:f>
              <c:strCache>
                <c:ptCount val="6"/>
                <c:pt idx="0">
                  <c:v>Moy Générale F</c:v>
                </c:pt>
                <c:pt idx="1">
                  <c:v> CP1 F Moy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'GENERALITES APSA'!$K$93:$K$98</c:f>
              <c:numCache>
                <c:formatCode>0.00</c:formatCode>
                <c:ptCount val="6"/>
                <c:pt idx="0">
                  <c:v>12.69</c:v>
                </c:pt>
                <c:pt idx="1">
                  <c:v>11.63</c:v>
                </c:pt>
                <c:pt idx="2">
                  <c:v>12.92</c:v>
                </c:pt>
                <c:pt idx="3">
                  <c:v>0</c:v>
                </c:pt>
                <c:pt idx="4">
                  <c:v>12.38</c:v>
                </c:pt>
                <c:pt idx="5">
                  <c:v>13.28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9EA-4CDF-9D64-20CAB4054C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5190144"/>
        <c:axId val="162696000"/>
      </c:barChart>
      <c:catAx>
        <c:axId val="2051901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62696000"/>
        <c:crosses val="autoZero"/>
        <c:auto val="1"/>
        <c:lblAlgn val="ctr"/>
        <c:lblOffset val="100"/>
        <c:noMultiLvlLbl val="0"/>
      </c:catAx>
      <c:valAx>
        <c:axId val="162696000"/>
        <c:scaling>
          <c:orientation val="minMax"/>
          <c:max val="15"/>
          <c:min val="8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0519014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CAPBEP.xlsm]GENERALITES APSA!Tableau croisé dynamique6</c:name>
    <c:fmtId val="28"/>
  </c:pivotSource>
  <c:chart>
    <c:autoTitleDeleted val="1"/>
    <c:pivotFmts>
      <c:pivotFmt>
        <c:idx val="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'GENERALITES APSA'!$N$101</c:f>
              <c:strCache>
                <c:ptCount val="1"/>
                <c:pt idx="0">
                  <c:v> 2008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APSA'!$M$102:$M$107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APSA'!$N$102:$N$107</c:f>
              <c:numCache>
                <c:formatCode>0.00%</c:formatCode>
                <c:ptCount val="5"/>
                <c:pt idx="0">
                  <c:v>0.20733197556008146</c:v>
                </c:pt>
                <c:pt idx="1">
                  <c:v>6.6395112016293278E-2</c:v>
                </c:pt>
                <c:pt idx="2">
                  <c:v>5.7230142566191446E-2</c:v>
                </c:pt>
                <c:pt idx="3">
                  <c:v>0.58167006109979635</c:v>
                </c:pt>
                <c:pt idx="4">
                  <c:v>8.7372708757637474E-2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6D-4C68-BC32-C39F0569356C}"/>
            </c:ext>
          </c:extLst>
        </c:ser>
        <c:ser>
          <c:idx val="1"/>
          <c:order val="1"/>
          <c:tx>
            <c:strRef>
              <c:f>'GENERALITES APSA'!$O$101</c:f>
              <c:strCache>
                <c:ptCount val="1"/>
                <c:pt idx="0">
                  <c:v> 2009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APSA'!$M$102:$M$107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APSA'!$O$102:$O$107</c:f>
              <c:numCache>
                <c:formatCode>0.00%</c:formatCode>
                <c:ptCount val="5"/>
                <c:pt idx="0">
                  <c:v>0.26375496313102664</c:v>
                </c:pt>
                <c:pt idx="1">
                  <c:v>5.6532425789374174E-2</c:v>
                </c:pt>
                <c:pt idx="2">
                  <c:v>4.878048780487805E-2</c:v>
                </c:pt>
                <c:pt idx="3">
                  <c:v>0.55492531669502743</c:v>
                </c:pt>
                <c:pt idx="4">
                  <c:v>7.6006806579693706E-2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6D-4C68-BC32-C39F0569356C}"/>
            </c:ext>
          </c:extLst>
        </c:ser>
        <c:ser>
          <c:idx val="2"/>
          <c:order val="2"/>
          <c:tx>
            <c:strRef>
              <c:f>'GENERALITES APSA'!$P$101</c:f>
              <c:strCache>
                <c:ptCount val="1"/>
                <c:pt idx="0">
                  <c:v> 2010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APSA'!$M$102:$M$107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APSA'!$P$102:$P$107</c:f>
              <c:numCache>
                <c:formatCode>0.00%</c:formatCode>
                <c:ptCount val="5"/>
                <c:pt idx="0">
                  <c:v>0.26502534395365679</c:v>
                </c:pt>
                <c:pt idx="1">
                  <c:v>5.9739319333816078E-2</c:v>
                </c:pt>
                <c:pt idx="2">
                  <c:v>4.2179580014482257E-2</c:v>
                </c:pt>
                <c:pt idx="3">
                  <c:v>0.56607530774800874</c:v>
                </c:pt>
                <c:pt idx="4">
                  <c:v>6.69804489500362E-2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6D-4C68-BC32-C39F0569356C}"/>
            </c:ext>
          </c:extLst>
        </c:ser>
        <c:ser>
          <c:idx val="3"/>
          <c:order val="3"/>
          <c:tx>
            <c:strRef>
              <c:f>'GENERALITES APSA'!$Q$101</c:f>
              <c:strCache>
                <c:ptCount val="1"/>
                <c:pt idx="0">
                  <c:v> 2011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APSA'!$M$102:$M$107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APSA'!$Q$102:$Q$107</c:f>
              <c:numCache>
                <c:formatCode>0.00%</c:formatCode>
                <c:ptCount val="5"/>
                <c:pt idx="0">
                  <c:v>0.27057327785483126</c:v>
                </c:pt>
                <c:pt idx="1">
                  <c:v>9.2579750346740639E-2</c:v>
                </c:pt>
                <c:pt idx="2">
                  <c:v>5.1664355062413313E-2</c:v>
                </c:pt>
                <c:pt idx="3">
                  <c:v>0.4373555247341655</c:v>
                </c:pt>
                <c:pt idx="4">
                  <c:v>0.14782709200184929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86D-4C68-BC32-C39F0569356C}"/>
            </c:ext>
          </c:extLst>
        </c:ser>
        <c:ser>
          <c:idx val="4"/>
          <c:order val="4"/>
          <c:tx>
            <c:strRef>
              <c:f>'GENERALITES APSA'!$R$101</c:f>
              <c:strCache>
                <c:ptCount val="1"/>
                <c:pt idx="0">
                  <c:v> 2012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APSA'!$M$102:$M$107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APSA'!$R$102:$R$107</c:f>
              <c:numCache>
                <c:formatCode>0.00%</c:formatCode>
                <c:ptCount val="5"/>
                <c:pt idx="0">
                  <c:v>0.28654259796128306</c:v>
                </c:pt>
                <c:pt idx="1">
                  <c:v>9.5108949780230059E-2</c:v>
                </c:pt>
                <c:pt idx="2">
                  <c:v>6.1722622276255495E-2</c:v>
                </c:pt>
                <c:pt idx="3">
                  <c:v>0.32292153745440944</c:v>
                </c:pt>
                <c:pt idx="4">
                  <c:v>0.23370429252782193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86D-4C68-BC32-C39F0569356C}"/>
            </c:ext>
          </c:extLst>
        </c:ser>
        <c:ser>
          <c:idx val="5"/>
          <c:order val="5"/>
          <c:tx>
            <c:strRef>
              <c:f>'GENERALITES APSA'!$S$101</c:f>
              <c:strCache>
                <c:ptCount val="1"/>
                <c:pt idx="0">
                  <c:v> 2013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APSA'!$M$102:$M$107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APSA'!$S$102:$S$107</c:f>
              <c:numCache>
                <c:formatCode>0.00%</c:formatCode>
                <c:ptCount val="5"/>
                <c:pt idx="0">
                  <c:v>0.25224518775939941</c:v>
                </c:pt>
                <c:pt idx="1">
                  <c:v>9.6879206597805023E-2</c:v>
                </c:pt>
                <c:pt idx="2">
                  <c:v>6.8814545869827271E-2</c:v>
                </c:pt>
                <c:pt idx="3">
                  <c:v>0.32656040787696838</c:v>
                </c:pt>
                <c:pt idx="4">
                  <c:v>0.2555006742477417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86D-4C68-BC32-C39F0569356C}"/>
            </c:ext>
          </c:extLst>
        </c:ser>
        <c:ser>
          <c:idx val="6"/>
          <c:order val="6"/>
          <c:tx>
            <c:strRef>
              <c:f>'GENERALITES APSA'!$T$101</c:f>
              <c:strCache>
                <c:ptCount val="1"/>
                <c:pt idx="0">
                  <c:v> 2014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APSA'!$M$102:$M$107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APSA'!$T$102:$T$107</c:f>
              <c:numCache>
                <c:formatCode>0.00%</c:formatCode>
                <c:ptCount val="5"/>
                <c:pt idx="0">
                  <c:v>0.24124891961970613</c:v>
                </c:pt>
                <c:pt idx="1">
                  <c:v>0.10944252376836647</c:v>
                </c:pt>
                <c:pt idx="2">
                  <c:v>5.4235090751944687E-2</c:v>
                </c:pt>
                <c:pt idx="3">
                  <c:v>0.32227744165946415</c:v>
                </c:pt>
                <c:pt idx="4">
                  <c:v>0.27279602420051857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86D-4C68-BC32-C39F0569356C}"/>
            </c:ext>
          </c:extLst>
        </c:ser>
        <c:ser>
          <c:idx val="7"/>
          <c:order val="7"/>
          <c:tx>
            <c:strRef>
              <c:f>'GENERALITES APSA'!$U$101</c:f>
              <c:strCache>
                <c:ptCount val="1"/>
                <c:pt idx="0">
                  <c:v> 2015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APSA'!$M$102:$M$107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APSA'!$U$102:$U$107</c:f>
              <c:numCache>
                <c:formatCode>0.00%</c:formatCode>
                <c:ptCount val="5"/>
                <c:pt idx="0">
                  <c:v>0.26026128999074172</c:v>
                </c:pt>
                <c:pt idx="1">
                  <c:v>0.10482460652196277</c:v>
                </c:pt>
                <c:pt idx="2">
                  <c:v>5.1743647772862875E-2</c:v>
                </c:pt>
                <c:pt idx="3">
                  <c:v>0.32188046497273942</c:v>
                </c:pt>
                <c:pt idx="4">
                  <c:v>0.26128999074169323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86D-4C68-BC32-C39F0569356C}"/>
            </c:ext>
          </c:extLst>
        </c:ser>
        <c:ser>
          <c:idx val="8"/>
          <c:order val="8"/>
          <c:tx>
            <c:strRef>
              <c:f>'GENERALITES APSA'!$V$101</c:f>
              <c:strCache>
                <c:ptCount val="1"/>
                <c:pt idx="0">
                  <c:v> 2016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APSA'!$M$102:$M$107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APSA'!$V$102:$V$107</c:f>
              <c:numCache>
                <c:formatCode>0.00%</c:formatCode>
                <c:ptCount val="5"/>
                <c:pt idx="0">
                  <c:v>0.25023504737108554</c:v>
                </c:pt>
                <c:pt idx="1">
                  <c:v>0.1060244449265929</c:v>
                </c:pt>
                <c:pt idx="2">
                  <c:v>7.2249945758298975E-2</c:v>
                </c:pt>
                <c:pt idx="3">
                  <c:v>0.31561437766688366</c:v>
                </c:pt>
                <c:pt idx="4">
                  <c:v>0.25587618427713893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86D-4C68-BC32-C39F0569356C}"/>
            </c:ext>
          </c:extLst>
        </c:ser>
        <c:ser>
          <c:idx val="9"/>
          <c:order val="9"/>
          <c:tx>
            <c:strRef>
              <c:f>'GENERALITES APSA'!$W$101</c:f>
              <c:strCache>
                <c:ptCount val="1"/>
                <c:pt idx="0">
                  <c:v> 2017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APSA'!$M$102:$M$107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APSA'!$W$102:$W$107</c:f>
              <c:numCache>
                <c:formatCode>0.00%</c:formatCode>
                <c:ptCount val="5"/>
                <c:pt idx="0">
                  <c:v>0.22822691944504975</c:v>
                </c:pt>
                <c:pt idx="1">
                  <c:v>0.13205491392460231</c:v>
                </c:pt>
                <c:pt idx="2">
                  <c:v>6.9877242681775253E-2</c:v>
                </c:pt>
                <c:pt idx="3">
                  <c:v>0.31306748020629038</c:v>
                </c:pt>
                <c:pt idx="4">
                  <c:v>0.25677344374228228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86D-4C68-BC32-C39F0569356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4907008"/>
        <c:axId val="162693120"/>
      </c:barChart>
      <c:catAx>
        <c:axId val="2049070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62693120"/>
        <c:crosses val="autoZero"/>
        <c:auto val="1"/>
        <c:lblAlgn val="ctr"/>
        <c:lblOffset val="100"/>
        <c:noMultiLvlLbl val="0"/>
      </c:catAx>
      <c:valAx>
        <c:axId val="162693120"/>
        <c:scaling>
          <c:orientation val="minMax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crossAx val="20490700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CAPBEP.xlsm]GENERALITES APSA!Tableau croisé dynamique14</c:name>
    <c:fmtId val="17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'GENERALITES APSA'!$B$117:$B$118</c:f>
              <c:strCache>
                <c:ptCount val="1"/>
                <c:pt idx="0">
                  <c:v>2008</c:v>
                </c:pt>
              </c:strCache>
            </c:strRef>
          </c:tx>
          <c:invertIfNegative val="0"/>
          <c:cat>
            <c:strRef>
              <c:f>'GENERALITES APSA'!$A$119:$A$124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'GENERALITES APSA'!$B$119:$B$124</c:f>
              <c:numCache>
                <c:formatCode>0.00</c:formatCode>
                <c:ptCount val="6"/>
                <c:pt idx="0">
                  <c:v>12.98</c:v>
                </c:pt>
                <c:pt idx="1">
                  <c:v>12.82</c:v>
                </c:pt>
                <c:pt idx="2">
                  <c:v>12.65</c:v>
                </c:pt>
                <c:pt idx="3">
                  <c:v>13.06</c:v>
                </c:pt>
                <c:pt idx="4">
                  <c:v>13.18</c:v>
                </c:pt>
                <c:pt idx="5">
                  <c:v>12.17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C1-4EC8-AC72-CAA3E1F30A86}"/>
            </c:ext>
          </c:extLst>
        </c:ser>
        <c:ser>
          <c:idx val="1"/>
          <c:order val="1"/>
          <c:tx>
            <c:strRef>
              <c:f>'GENERALITES APSA'!$C$117:$C$118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'GENERALITES APSA'!$A$119:$A$124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'GENERALITES APSA'!$C$119:$C$124</c:f>
              <c:numCache>
                <c:formatCode>0.00</c:formatCode>
                <c:ptCount val="6"/>
                <c:pt idx="0">
                  <c:v>13.16</c:v>
                </c:pt>
                <c:pt idx="1">
                  <c:v>13.04</c:v>
                </c:pt>
                <c:pt idx="2">
                  <c:v>13.18</c:v>
                </c:pt>
                <c:pt idx="3">
                  <c:v>13.22</c:v>
                </c:pt>
                <c:pt idx="4">
                  <c:v>13.2</c:v>
                </c:pt>
                <c:pt idx="5">
                  <c:v>13.33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C1-4EC8-AC72-CAA3E1F30A86}"/>
            </c:ext>
          </c:extLst>
        </c:ser>
        <c:ser>
          <c:idx val="2"/>
          <c:order val="2"/>
          <c:tx>
            <c:strRef>
              <c:f>'GENERALITES APSA'!$D$117:$D$118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'GENERALITES APSA'!$A$119:$A$124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'GENERALITES APSA'!$D$119:$D$124</c:f>
              <c:numCache>
                <c:formatCode>0.00</c:formatCode>
                <c:ptCount val="6"/>
                <c:pt idx="0">
                  <c:v>12.99</c:v>
                </c:pt>
                <c:pt idx="1">
                  <c:v>12.81</c:v>
                </c:pt>
                <c:pt idx="2">
                  <c:v>12.61</c:v>
                </c:pt>
                <c:pt idx="3">
                  <c:v>13.02</c:v>
                </c:pt>
                <c:pt idx="4">
                  <c:v>13.16</c:v>
                </c:pt>
                <c:pt idx="5">
                  <c:v>12.96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C1-4EC8-AC72-CAA3E1F30A86}"/>
            </c:ext>
          </c:extLst>
        </c:ser>
        <c:ser>
          <c:idx val="3"/>
          <c:order val="3"/>
          <c:tx>
            <c:strRef>
              <c:f>'GENERALITES APSA'!$E$117:$E$118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'GENERALITES APSA'!$A$119:$A$124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'GENERALITES APSA'!$E$119:$E$124</c:f>
              <c:numCache>
                <c:formatCode>0.00</c:formatCode>
                <c:ptCount val="6"/>
                <c:pt idx="0">
                  <c:v>12.62</c:v>
                </c:pt>
                <c:pt idx="1">
                  <c:v>12.4</c:v>
                </c:pt>
                <c:pt idx="2">
                  <c:v>13.24</c:v>
                </c:pt>
                <c:pt idx="3">
                  <c:v>12.21</c:v>
                </c:pt>
                <c:pt idx="4">
                  <c:v>12.93</c:v>
                </c:pt>
                <c:pt idx="5">
                  <c:v>12.37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DC1-4EC8-AC72-CAA3E1F30A86}"/>
            </c:ext>
          </c:extLst>
        </c:ser>
        <c:ser>
          <c:idx val="4"/>
          <c:order val="4"/>
          <c:tx>
            <c:strRef>
              <c:f>'GENERALITES APSA'!$F$117:$F$118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'GENERALITES APSA'!$A$119:$A$124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'GENERALITES APSA'!$F$119:$F$124</c:f>
              <c:numCache>
                <c:formatCode>0.00</c:formatCode>
                <c:ptCount val="6"/>
                <c:pt idx="0">
                  <c:v>12.99</c:v>
                </c:pt>
                <c:pt idx="1">
                  <c:v>12.55</c:v>
                </c:pt>
                <c:pt idx="2">
                  <c:v>13.28</c:v>
                </c:pt>
                <c:pt idx="3">
                  <c:v>12.6</c:v>
                </c:pt>
                <c:pt idx="4">
                  <c:v>13.21</c:v>
                </c:pt>
                <c:pt idx="5">
                  <c:v>13.18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DC1-4EC8-AC72-CAA3E1F30A86}"/>
            </c:ext>
          </c:extLst>
        </c:ser>
        <c:ser>
          <c:idx val="5"/>
          <c:order val="5"/>
          <c:tx>
            <c:strRef>
              <c:f>'GENERALITES APSA'!$G$117:$G$118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'GENERALITES APSA'!$A$119:$A$124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'GENERALITES APSA'!$G$119:$G$124</c:f>
              <c:numCache>
                <c:formatCode>0.00</c:formatCode>
                <c:ptCount val="6"/>
                <c:pt idx="0">
                  <c:v>13.07</c:v>
                </c:pt>
                <c:pt idx="1">
                  <c:v>12.54</c:v>
                </c:pt>
                <c:pt idx="2">
                  <c:v>13.56</c:v>
                </c:pt>
                <c:pt idx="3">
                  <c:v>12.66</c:v>
                </c:pt>
                <c:pt idx="4">
                  <c:v>13.38</c:v>
                </c:pt>
                <c:pt idx="5">
                  <c:v>13.14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DC1-4EC8-AC72-CAA3E1F30A86}"/>
            </c:ext>
          </c:extLst>
        </c:ser>
        <c:ser>
          <c:idx val="6"/>
          <c:order val="6"/>
          <c:tx>
            <c:strRef>
              <c:f>'GENERALITES APSA'!$H$117:$H$118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'GENERALITES APSA'!$A$119:$A$124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'GENERALITES APSA'!$H$119:$H$124</c:f>
              <c:numCache>
                <c:formatCode>0.00</c:formatCode>
                <c:ptCount val="6"/>
                <c:pt idx="0">
                  <c:v>13.16</c:v>
                </c:pt>
                <c:pt idx="1">
                  <c:v>12.79</c:v>
                </c:pt>
                <c:pt idx="2">
                  <c:v>13.93</c:v>
                </c:pt>
                <c:pt idx="3">
                  <c:v>12.47</c:v>
                </c:pt>
                <c:pt idx="4">
                  <c:v>13.39</c:v>
                </c:pt>
                <c:pt idx="5">
                  <c:v>13.11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DC1-4EC8-AC72-CAA3E1F30A86}"/>
            </c:ext>
          </c:extLst>
        </c:ser>
        <c:ser>
          <c:idx val="7"/>
          <c:order val="7"/>
          <c:tx>
            <c:strRef>
              <c:f>'GENERALITES APSA'!$I$117:$I$118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'GENERALITES APSA'!$A$119:$A$124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'GENERALITES APSA'!$I$119:$I$124</c:f>
              <c:numCache>
                <c:formatCode>0.00</c:formatCode>
                <c:ptCount val="6"/>
                <c:pt idx="0">
                  <c:v>13.09</c:v>
                </c:pt>
                <c:pt idx="1">
                  <c:v>12.71</c:v>
                </c:pt>
                <c:pt idx="2">
                  <c:v>13.47</c:v>
                </c:pt>
                <c:pt idx="3">
                  <c:v>12.7</c:v>
                </c:pt>
                <c:pt idx="4">
                  <c:v>13.42</c:v>
                </c:pt>
                <c:pt idx="5">
                  <c:v>13.1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DC1-4EC8-AC72-CAA3E1F30A86}"/>
            </c:ext>
          </c:extLst>
        </c:ser>
        <c:ser>
          <c:idx val="8"/>
          <c:order val="8"/>
          <c:tx>
            <c:strRef>
              <c:f>'GENERALITES APSA'!$J$117:$J$118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'GENERALITES APSA'!$A$119:$A$124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'GENERALITES APSA'!$J$119:$J$124</c:f>
              <c:numCache>
                <c:formatCode>0.00</c:formatCode>
                <c:ptCount val="6"/>
                <c:pt idx="0">
                  <c:v>13.250540461583409</c:v>
                </c:pt>
                <c:pt idx="1">
                  <c:v>12.76</c:v>
                </c:pt>
                <c:pt idx="2">
                  <c:v>13.9</c:v>
                </c:pt>
                <c:pt idx="3">
                  <c:v>13.08</c:v>
                </c:pt>
                <c:pt idx="4">
                  <c:v>13.595000000000001</c:v>
                </c:pt>
                <c:pt idx="5">
                  <c:v>13.08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DC1-4EC8-AC72-CAA3E1F30A86}"/>
            </c:ext>
          </c:extLst>
        </c:ser>
        <c:ser>
          <c:idx val="9"/>
          <c:order val="9"/>
          <c:tx>
            <c:strRef>
              <c:f>'GENERALITES APSA'!$K$117:$K$118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'GENERALITES APSA'!$A$119:$A$124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'GENERALITES APSA'!$K$119:$K$124</c:f>
              <c:numCache>
                <c:formatCode>0.00</c:formatCode>
                <c:ptCount val="6"/>
                <c:pt idx="0">
                  <c:v>13.2</c:v>
                </c:pt>
                <c:pt idx="1">
                  <c:v>12.79</c:v>
                </c:pt>
                <c:pt idx="2">
                  <c:v>13.58</c:v>
                </c:pt>
                <c:pt idx="3">
                  <c:v>12.76</c:v>
                </c:pt>
                <c:pt idx="4">
                  <c:v>13.59</c:v>
                </c:pt>
                <c:pt idx="5">
                  <c:v>13.02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DC1-4EC8-AC72-CAA3E1F30A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5191168"/>
        <c:axId val="162697728"/>
      </c:barChart>
      <c:catAx>
        <c:axId val="2051911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62697728"/>
        <c:crosses val="autoZero"/>
        <c:auto val="1"/>
        <c:lblAlgn val="ctr"/>
        <c:lblOffset val="100"/>
        <c:noMultiLvlLbl val="0"/>
      </c:catAx>
      <c:valAx>
        <c:axId val="162697728"/>
        <c:scaling>
          <c:orientation val="minMax"/>
          <c:max val="15"/>
          <c:min val="11.5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0519116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CAPBEP.xlsm]RESUME PAR CE ET ECARTS TYPE!Tableau croisé dynamique13</c:name>
    <c:fmtId val="38"/>
  </c:pivotSource>
  <c:chart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  <c:spPr>
          <a:solidFill>
            <a:srgbClr val="0070C0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rgbClr val="D638BF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ln w="28575">
            <a:solidFill>
              <a:srgbClr val="00B0F0"/>
            </a:solidFill>
          </a:ln>
        </c:spPr>
        <c:marker>
          <c:symbol val="diamond"/>
          <c:size val="6"/>
          <c:spPr>
            <a:ln w="28575">
              <a:solidFill>
                <a:srgbClr val="00B0F0"/>
              </a:solidFill>
            </a:ln>
          </c:spPr>
        </c:marker>
      </c:pivotFmt>
      <c:pivotFmt>
        <c:idx val="18"/>
        <c:spPr>
          <a:ln w="28575">
            <a:solidFill>
              <a:srgbClr val="FF99FF"/>
            </a:solidFill>
          </a:ln>
        </c:spPr>
        <c:marker>
          <c:symbol val="x"/>
          <c:size val="6"/>
          <c:spPr>
            <a:ln w="28575">
              <a:solidFill>
                <a:srgbClr val="FF99FF"/>
              </a:solidFill>
            </a:ln>
          </c:spPr>
        </c:marker>
      </c:pivotFmt>
      <c:pivotFmt>
        <c:idx val="19"/>
        <c:spPr>
          <a:ln w="28575">
            <a:prstDash val="sysDot"/>
          </a:ln>
        </c:spPr>
        <c:marker>
          <c:symbol val="none"/>
        </c:marker>
      </c:pivotFmt>
      <c:pivotFmt>
        <c:idx val="20"/>
        <c:spPr>
          <a:ln w="28575">
            <a:solidFill>
              <a:srgbClr val="E06ACF"/>
            </a:solidFill>
            <a:prstDash val="sysDash"/>
          </a:ln>
        </c:spPr>
        <c:marker>
          <c:symbol val="none"/>
        </c:marker>
      </c:pivotFmt>
      <c:pivotFmt>
        <c:idx val="21"/>
        <c:spPr>
          <a:ln w="28575">
            <a:prstDash val="sysDash"/>
          </a:ln>
        </c:spPr>
        <c:marker>
          <c:symbol val="none"/>
        </c:marker>
      </c:pivotFmt>
      <c:pivotFmt>
        <c:idx val="22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23"/>
      </c:pivotFmt>
      <c:pivotFmt>
        <c:idx val="24"/>
        <c:spPr>
          <a:solidFill>
            <a:srgbClr val="0070C0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rgbClr val="D638BF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ln w="28575">
            <a:solidFill>
              <a:srgbClr val="00B0F0"/>
            </a:solidFill>
          </a:ln>
        </c:spPr>
        <c:marker>
          <c:symbol val="diamond"/>
          <c:size val="6"/>
          <c:spPr>
            <a:ln w="28575">
              <a:solidFill>
                <a:srgbClr val="00B0F0"/>
              </a:solidFill>
            </a:ln>
          </c:spPr>
        </c:marker>
      </c:pivotFmt>
      <c:pivotFmt>
        <c:idx val="27"/>
        <c:spPr>
          <a:ln w="28575">
            <a:solidFill>
              <a:srgbClr val="FF99FF"/>
            </a:solidFill>
          </a:ln>
        </c:spPr>
        <c:marker>
          <c:symbol val="x"/>
          <c:size val="6"/>
          <c:spPr>
            <a:ln w="28575">
              <a:solidFill>
                <a:srgbClr val="FF99FF"/>
              </a:solidFill>
            </a:ln>
          </c:spPr>
        </c:marker>
      </c:pivotFmt>
      <c:pivotFmt>
        <c:idx val="28"/>
        <c:spPr>
          <a:ln w="28575">
            <a:prstDash val="sysDot"/>
          </a:ln>
        </c:spPr>
        <c:marker>
          <c:symbol val="none"/>
        </c:marker>
      </c:pivotFmt>
      <c:pivotFmt>
        <c:idx val="29"/>
        <c:spPr>
          <a:ln w="28575">
            <a:solidFill>
              <a:srgbClr val="E06ACF"/>
            </a:solidFill>
            <a:prstDash val="sysDash"/>
          </a:ln>
        </c:spPr>
        <c:marker>
          <c:symbol val="none"/>
        </c:marker>
      </c:pivotFmt>
      <c:pivotFmt>
        <c:idx val="30"/>
        <c:spPr>
          <a:ln w="28575">
            <a:prstDash val="sysDash"/>
          </a:ln>
        </c:spPr>
        <c:marker>
          <c:symbol val="none"/>
        </c:marker>
      </c:pivotFmt>
      <c:pivotFmt>
        <c:idx val="31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32"/>
        <c:spPr>
          <a:solidFill>
            <a:srgbClr val="0070C0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rgbClr val="D638BF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ln w="28575">
            <a:solidFill>
              <a:srgbClr val="00B0F0"/>
            </a:solidFill>
          </a:ln>
        </c:spPr>
        <c:marker>
          <c:symbol val="diamond"/>
          <c:size val="6"/>
          <c:spPr>
            <a:ln w="28575">
              <a:solidFill>
                <a:srgbClr val="00B0F0"/>
              </a:solidFill>
            </a:ln>
          </c:spPr>
        </c:marker>
      </c:pivotFmt>
      <c:pivotFmt>
        <c:idx val="35"/>
        <c:spPr>
          <a:ln w="28575">
            <a:solidFill>
              <a:srgbClr val="FF99FF"/>
            </a:solidFill>
          </a:ln>
        </c:spPr>
        <c:marker>
          <c:symbol val="x"/>
          <c:size val="6"/>
          <c:spPr>
            <a:ln w="28575">
              <a:solidFill>
                <a:srgbClr val="FF99FF"/>
              </a:solidFill>
            </a:ln>
          </c:spPr>
        </c:marker>
      </c:pivotFmt>
      <c:pivotFmt>
        <c:idx val="36"/>
        <c:spPr>
          <a:ln w="28575">
            <a:prstDash val="sysDot"/>
          </a:ln>
        </c:spPr>
        <c:marker>
          <c:symbol val="none"/>
        </c:marker>
      </c:pivotFmt>
      <c:pivotFmt>
        <c:idx val="37"/>
        <c:spPr>
          <a:ln w="28575">
            <a:solidFill>
              <a:srgbClr val="E06ACF"/>
            </a:solidFill>
            <a:prstDash val="sysDash"/>
          </a:ln>
        </c:spPr>
        <c:marker>
          <c:symbol val="none"/>
        </c:marker>
      </c:pivotFmt>
      <c:pivotFmt>
        <c:idx val="38"/>
        <c:spPr>
          <a:ln w="28575">
            <a:prstDash val="sysDash"/>
          </a:ln>
        </c:spPr>
        <c:marker>
          <c:symbol val="none"/>
        </c:marker>
      </c:pivotFmt>
      <c:pivotFmt>
        <c:idx val="39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6.0636627631906533E-2"/>
          <c:y val="3.980502975092616E-2"/>
          <c:w val="0.83773960351560883"/>
          <c:h val="0.697320818884973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'RESUME PAR CE ET ECARTS TYPE'!$B$4</c:f>
              <c:strCache>
                <c:ptCount val="1"/>
                <c:pt idx="0">
                  <c:v> EFF G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'RESUME PAR CE ET ECARTS TYPE'!$A$5:$A$12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DE VITESSE</c:v>
                </c:pt>
                <c:pt idx="5">
                  <c:v>RELAIS VITESSE</c:v>
                </c:pt>
                <c:pt idx="6">
                  <c:v>SAUT EN PENTABOND</c:v>
                </c:pt>
              </c:strCache>
            </c:strRef>
          </c:cat>
          <c:val>
            <c:numRef>
              <c:f>'RESUME PAR CE ET ECARTS TYPE'!$B$5:$B$12</c:f>
              <c:numCache>
                <c:formatCode>General</c:formatCode>
                <c:ptCount val="7"/>
                <c:pt idx="0">
                  <c:v>1791</c:v>
                </c:pt>
                <c:pt idx="1">
                  <c:v>11</c:v>
                </c:pt>
                <c:pt idx="2">
                  <c:v>43</c:v>
                </c:pt>
                <c:pt idx="3">
                  <c:v>282</c:v>
                </c:pt>
                <c:pt idx="4">
                  <c:v>187</c:v>
                </c:pt>
                <c:pt idx="5">
                  <c:v>284</c:v>
                </c:pt>
                <c:pt idx="6">
                  <c:v>544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BE-477F-B10B-C687E2688AB7}"/>
            </c:ext>
          </c:extLst>
        </c:ser>
        <c:ser>
          <c:idx val="1"/>
          <c:order val="1"/>
          <c:tx>
            <c:strRef>
              <c:f>'RESUME PAR CE ET ECARTS TYPE'!$C$4</c:f>
              <c:strCache>
                <c:ptCount val="1"/>
                <c:pt idx="0">
                  <c:v> EFF F</c:v>
                </c:pt>
              </c:strCache>
            </c:strRef>
          </c:tx>
          <c:spPr>
            <a:solidFill>
              <a:srgbClr val="D638B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'RESUME PAR CE ET ECARTS TYPE'!$A$5:$A$12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DE VITESSE</c:v>
                </c:pt>
                <c:pt idx="5">
                  <c:v>RELAIS VITESSE</c:v>
                </c:pt>
                <c:pt idx="6">
                  <c:v>SAUT EN PENTABOND</c:v>
                </c:pt>
              </c:strCache>
            </c:strRef>
          </c:cat>
          <c:val>
            <c:numRef>
              <c:f>'RESUME PAR CE ET ECARTS TYPE'!$C$5:$C$12</c:f>
              <c:numCache>
                <c:formatCode>General</c:formatCode>
                <c:ptCount val="7"/>
                <c:pt idx="0">
                  <c:v>672</c:v>
                </c:pt>
                <c:pt idx="1">
                  <c:v>0</c:v>
                </c:pt>
                <c:pt idx="2">
                  <c:v>32</c:v>
                </c:pt>
                <c:pt idx="3">
                  <c:v>100</c:v>
                </c:pt>
                <c:pt idx="4">
                  <c:v>181</c:v>
                </c:pt>
                <c:pt idx="5">
                  <c:v>235</c:v>
                </c:pt>
                <c:pt idx="6">
                  <c:v>243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BE-477F-B10B-C687E2688AB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05191680"/>
        <c:axId val="162700032"/>
      </c:barChart>
      <c:lineChart>
        <c:grouping val="standard"/>
        <c:varyColors val="0"/>
        <c:ser>
          <c:idx val="2"/>
          <c:order val="2"/>
          <c:tx>
            <c:strRef>
              <c:f>'RESUME PAR CE ET ECARTS TYPE'!$D$4</c:f>
              <c:strCache>
                <c:ptCount val="1"/>
                <c:pt idx="0">
                  <c:v> Moy G</c:v>
                </c:pt>
              </c:strCache>
            </c:strRef>
          </c:tx>
          <c:spPr>
            <a:ln w="28575">
              <a:solidFill>
                <a:srgbClr val="00B0F0"/>
              </a:solidFill>
            </a:ln>
          </c:spPr>
          <c:marker>
            <c:symbol val="diamond"/>
            <c:size val="6"/>
            <c:spPr>
              <a:ln w="28575">
                <a:solidFill>
                  <a:srgbClr val="00B0F0"/>
                </a:solidFill>
              </a:ln>
            </c:spPr>
          </c:marker>
          <c:cat>
            <c:strRef>
              <c:f>'RESUME PAR CE ET ECARTS TYPE'!$A$5:$A$12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DE VITESSE</c:v>
                </c:pt>
                <c:pt idx="5">
                  <c:v>RELAIS VITESSE</c:v>
                </c:pt>
                <c:pt idx="6">
                  <c:v>SAUT EN PENTABOND</c:v>
                </c:pt>
              </c:strCache>
            </c:strRef>
          </c:cat>
          <c:val>
            <c:numRef>
              <c:f>'RESUME PAR CE ET ECARTS TYPE'!$D$5:$D$12</c:f>
              <c:numCache>
                <c:formatCode>0.00</c:formatCode>
                <c:ptCount val="7"/>
                <c:pt idx="0">
                  <c:v>12.772338028169012</c:v>
                </c:pt>
                <c:pt idx="1">
                  <c:v>12.090909090909092</c:v>
                </c:pt>
                <c:pt idx="2">
                  <c:v>12.60232558139535</c:v>
                </c:pt>
                <c:pt idx="3">
                  <c:v>12.160431654676263</c:v>
                </c:pt>
                <c:pt idx="4">
                  <c:v>13.211363636363636</c:v>
                </c:pt>
                <c:pt idx="5">
                  <c:v>13.461565836298941</c:v>
                </c:pt>
                <c:pt idx="6">
                  <c:v>12.728465804066547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4BE-477F-B10B-C687E2688AB7}"/>
            </c:ext>
          </c:extLst>
        </c:ser>
        <c:ser>
          <c:idx val="3"/>
          <c:order val="3"/>
          <c:tx>
            <c:strRef>
              <c:f>'RESUME PAR CE ET ECARTS TYPE'!$E$4</c:f>
              <c:strCache>
                <c:ptCount val="1"/>
                <c:pt idx="0">
                  <c:v> Moy F</c:v>
                </c:pt>
              </c:strCache>
            </c:strRef>
          </c:tx>
          <c:spPr>
            <a:ln w="28575">
              <a:solidFill>
                <a:srgbClr val="FF99FF"/>
              </a:solidFill>
            </a:ln>
          </c:spPr>
          <c:marker>
            <c:symbol val="x"/>
            <c:size val="6"/>
            <c:spPr>
              <a:ln w="28575">
                <a:solidFill>
                  <a:srgbClr val="FF99FF"/>
                </a:solidFill>
              </a:ln>
            </c:spPr>
          </c:marker>
          <c:cat>
            <c:strRef>
              <c:f>'RESUME PAR CE ET ECARTS TYPE'!$A$5:$A$12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DE VITESSE</c:v>
                </c:pt>
                <c:pt idx="5">
                  <c:v>RELAIS VITESSE</c:v>
                </c:pt>
                <c:pt idx="6">
                  <c:v>SAUT EN PENTABOND</c:v>
                </c:pt>
              </c:strCache>
            </c:strRef>
          </c:cat>
          <c:val>
            <c:numRef>
              <c:f>'RESUME PAR CE ET ECARTS TYPE'!$E$5:$E$12</c:f>
              <c:numCache>
                <c:formatCode>0.00</c:formatCode>
                <c:ptCount val="7"/>
                <c:pt idx="0">
                  <c:v>11.203805175038049</c:v>
                </c:pt>
                <c:pt idx="1">
                  <c:v>0</c:v>
                </c:pt>
                <c:pt idx="2">
                  <c:v>13.258064516129032</c:v>
                </c:pt>
                <c:pt idx="3">
                  <c:v>11.771739130434783</c:v>
                </c:pt>
                <c:pt idx="4">
                  <c:v>12.158192090395481</c:v>
                </c:pt>
                <c:pt idx="5">
                  <c:v>12.168722466960347</c:v>
                </c:pt>
                <c:pt idx="6">
                  <c:v>11.555111111111112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4BE-477F-B10B-C687E2688AB7}"/>
            </c:ext>
          </c:extLst>
        </c:ser>
        <c:ser>
          <c:idx val="4"/>
          <c:order val="4"/>
          <c:tx>
            <c:strRef>
              <c:f>'RESUME PAR CE ET ECARTS TYPE'!$F$4</c:f>
              <c:strCache>
                <c:ptCount val="1"/>
                <c:pt idx="0">
                  <c:v> Moy Acad CP G</c:v>
                </c:pt>
              </c:strCache>
            </c:strRef>
          </c:tx>
          <c:spPr>
            <a:ln w="28575">
              <a:prstDash val="sysDot"/>
            </a:ln>
          </c:spPr>
          <c:marker>
            <c:symbol val="none"/>
          </c:marker>
          <c:cat>
            <c:strRef>
              <c:f>'RESUME PAR CE ET ECARTS TYPE'!$A$5:$A$12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DE VITESSE</c:v>
                </c:pt>
                <c:pt idx="5">
                  <c:v>RELAIS VITESSE</c:v>
                </c:pt>
                <c:pt idx="6">
                  <c:v>SAUT EN PENTABOND</c:v>
                </c:pt>
              </c:strCache>
            </c:strRef>
          </c:cat>
          <c:val>
            <c:numRef>
              <c:f>'RESUME PAR CE ET ECARTS TYPE'!$F$5:$F$12</c:f>
              <c:numCache>
                <c:formatCode>0.00</c:formatCode>
                <c:ptCount val="7"/>
                <c:pt idx="0">
                  <c:v>12.79</c:v>
                </c:pt>
                <c:pt idx="1">
                  <c:v>12.79</c:v>
                </c:pt>
                <c:pt idx="2">
                  <c:v>12.79</c:v>
                </c:pt>
                <c:pt idx="3">
                  <c:v>12.79</c:v>
                </c:pt>
                <c:pt idx="4">
                  <c:v>12.79</c:v>
                </c:pt>
                <c:pt idx="5">
                  <c:v>12.79</c:v>
                </c:pt>
                <c:pt idx="6">
                  <c:v>12.79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4BE-477F-B10B-C687E2688AB7}"/>
            </c:ext>
          </c:extLst>
        </c:ser>
        <c:ser>
          <c:idx val="5"/>
          <c:order val="5"/>
          <c:tx>
            <c:strRef>
              <c:f>'RESUME PAR CE ET ECARTS TYPE'!$G$4</c:f>
              <c:strCache>
                <c:ptCount val="1"/>
                <c:pt idx="0">
                  <c:v> Moy Acad CP F</c:v>
                </c:pt>
              </c:strCache>
            </c:strRef>
          </c:tx>
          <c:spPr>
            <a:ln w="28575">
              <a:solidFill>
                <a:srgbClr val="E06ACF"/>
              </a:solidFill>
              <a:prstDash val="sysDash"/>
            </a:ln>
          </c:spPr>
          <c:marker>
            <c:symbol val="none"/>
          </c:marker>
          <c:cat>
            <c:strRef>
              <c:f>'RESUME PAR CE ET ECARTS TYPE'!$A$5:$A$12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DE VITESSE</c:v>
                </c:pt>
                <c:pt idx="5">
                  <c:v>RELAIS VITESSE</c:v>
                </c:pt>
                <c:pt idx="6">
                  <c:v>SAUT EN PENTABOND</c:v>
                </c:pt>
              </c:strCache>
            </c:strRef>
          </c:cat>
          <c:val>
            <c:numRef>
              <c:f>'RESUME PAR CE ET ECARTS TYPE'!$G$5:$G$12</c:f>
              <c:numCache>
                <c:formatCode>0.00</c:formatCode>
                <c:ptCount val="7"/>
                <c:pt idx="0">
                  <c:v>11.63</c:v>
                </c:pt>
                <c:pt idx="1">
                  <c:v>11.63</c:v>
                </c:pt>
                <c:pt idx="2">
                  <c:v>11.63</c:v>
                </c:pt>
                <c:pt idx="3">
                  <c:v>11.63</c:v>
                </c:pt>
                <c:pt idx="4">
                  <c:v>11.63</c:v>
                </c:pt>
                <c:pt idx="5">
                  <c:v>11.63</c:v>
                </c:pt>
                <c:pt idx="6">
                  <c:v>11.63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4BE-477F-B10B-C687E2688AB7}"/>
            </c:ext>
          </c:extLst>
        </c:ser>
        <c:ser>
          <c:idx val="6"/>
          <c:order val="6"/>
          <c:tx>
            <c:strRef>
              <c:f>'RESUME PAR CE ET ECARTS TYPE'!$H$4</c:f>
              <c:strCache>
                <c:ptCount val="1"/>
                <c:pt idx="0">
                  <c:v> Moy Acad G</c:v>
                </c:pt>
              </c:strCache>
            </c:strRef>
          </c:tx>
          <c:spPr>
            <a:ln w="28575">
              <a:prstDash val="sysDash"/>
            </a:ln>
          </c:spPr>
          <c:marker>
            <c:symbol val="none"/>
          </c:marker>
          <c:cat>
            <c:strRef>
              <c:f>'RESUME PAR CE ET ECARTS TYPE'!$A$5:$A$12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DE VITESSE</c:v>
                </c:pt>
                <c:pt idx="5">
                  <c:v>RELAIS VITESSE</c:v>
                </c:pt>
                <c:pt idx="6">
                  <c:v>SAUT EN PENTABOND</c:v>
                </c:pt>
              </c:strCache>
            </c:strRef>
          </c:cat>
          <c:val>
            <c:numRef>
              <c:f>'RESUME PAR CE ET ECARTS TYPE'!$H$5:$H$12</c:f>
              <c:numCache>
                <c:formatCode>0.00</c:formatCode>
                <c:ptCount val="7"/>
                <c:pt idx="0">
                  <c:v>13.2</c:v>
                </c:pt>
                <c:pt idx="1">
                  <c:v>13.2</c:v>
                </c:pt>
                <c:pt idx="2">
                  <c:v>13.2</c:v>
                </c:pt>
                <c:pt idx="3">
                  <c:v>13.2</c:v>
                </c:pt>
                <c:pt idx="4">
                  <c:v>13.2</c:v>
                </c:pt>
                <c:pt idx="5">
                  <c:v>13.2</c:v>
                </c:pt>
                <c:pt idx="6">
                  <c:v>13.2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74BE-477F-B10B-C687E2688AB7}"/>
            </c:ext>
          </c:extLst>
        </c:ser>
        <c:ser>
          <c:idx val="7"/>
          <c:order val="7"/>
          <c:tx>
            <c:strRef>
              <c:f>'RESUME PAR CE ET ECARTS TYPE'!$I$4</c:f>
              <c:strCache>
                <c:ptCount val="1"/>
                <c:pt idx="0">
                  <c:v> Moy Acad F</c:v>
                </c:pt>
              </c:strCache>
            </c:strRef>
          </c:tx>
          <c:spPr>
            <a:ln w="28575">
              <a:solidFill>
                <a:srgbClr val="E06ACF"/>
              </a:solidFill>
              <a:prstDash val="sysDot"/>
            </a:ln>
          </c:spPr>
          <c:marker>
            <c:symbol val="none"/>
          </c:marker>
          <c:cat>
            <c:strRef>
              <c:f>'RESUME PAR CE ET ECARTS TYPE'!$A$5:$A$12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DE VITESSE</c:v>
                </c:pt>
                <c:pt idx="5">
                  <c:v>RELAIS VITESSE</c:v>
                </c:pt>
                <c:pt idx="6">
                  <c:v>SAUT EN PENTABOND</c:v>
                </c:pt>
              </c:strCache>
            </c:strRef>
          </c:cat>
          <c:val>
            <c:numRef>
              <c:f>'RESUME PAR CE ET ECARTS TYPE'!$I$5:$I$12</c:f>
              <c:numCache>
                <c:formatCode>0.00</c:formatCode>
                <c:ptCount val="7"/>
                <c:pt idx="0">
                  <c:v>12.691444418220438</c:v>
                </c:pt>
                <c:pt idx="1">
                  <c:v>12.691444418220438</c:v>
                </c:pt>
                <c:pt idx="2">
                  <c:v>12.691444418220438</c:v>
                </c:pt>
                <c:pt idx="3">
                  <c:v>12.691444418220438</c:v>
                </c:pt>
                <c:pt idx="4">
                  <c:v>12.691444418220438</c:v>
                </c:pt>
                <c:pt idx="5">
                  <c:v>12.691444418220438</c:v>
                </c:pt>
                <c:pt idx="6">
                  <c:v>12.691444418220438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74BE-477F-B10B-C687E2688A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395456"/>
        <c:axId val="162700608"/>
      </c:lineChart>
      <c:catAx>
        <c:axId val="2051916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62700032"/>
        <c:crosses val="autoZero"/>
        <c:auto val="1"/>
        <c:lblAlgn val="ctr"/>
        <c:lblOffset val="100"/>
        <c:noMultiLvlLbl val="0"/>
      </c:catAx>
      <c:valAx>
        <c:axId val="1627000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205191680"/>
        <c:crosses val="autoZero"/>
        <c:crossBetween val="between"/>
      </c:valAx>
      <c:valAx>
        <c:axId val="162700608"/>
        <c:scaling>
          <c:orientation val="minMax"/>
          <c:min val="9"/>
        </c:scaling>
        <c:delete val="0"/>
        <c:axPos val="r"/>
        <c:numFmt formatCode="0.00" sourceLinked="1"/>
        <c:majorTickMark val="out"/>
        <c:minorTickMark val="none"/>
        <c:tickLblPos val="nextTo"/>
        <c:crossAx val="205395456"/>
        <c:crosses val="max"/>
        <c:crossBetween val="between"/>
      </c:valAx>
      <c:catAx>
        <c:axId val="2053954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2700608"/>
        <c:crosses val="autoZero"/>
        <c:auto val="1"/>
        <c:lblAlgn val="ctr"/>
        <c:lblOffset val="100"/>
        <c:noMultiLvlLbl val="0"/>
      </c:catAx>
    </c:plotArea>
    <c:legend>
      <c:legendPos val="b"/>
      <c:overlay val="0"/>
    </c:legend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CAPBEP.xlsm]RESUME PAR CE ET ECARTS TYPE!Tableau croisé dynamique14</c:name>
    <c:fmtId val="49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'RESUME PAR CE ET ECARTS TYPE'!$B$27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'RESUME PAR CE ET ECARTS TYPE'!$A$28:$A$35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'RESUME PAR CE ET ECARTS TYPE'!$B$28:$B$35</c:f>
              <c:numCache>
                <c:formatCode>0.00</c:formatCode>
                <c:ptCount val="7"/>
                <c:pt idx="0">
                  <c:v>-1.4870470202600199</c:v>
                </c:pt>
                <c:pt idx="1">
                  <c:v>-3.5490384615384603</c:v>
                </c:pt>
                <c:pt idx="2">
                  <c:v>-1.5079507278835411</c:v>
                </c:pt>
                <c:pt idx="3">
                  <c:v>-0.72812834224598788</c:v>
                </c:pt>
                <c:pt idx="4">
                  <c:v>-1.6611431293165086</c:v>
                </c:pt>
                <c:pt idx="5">
                  <c:v>-1.7893622946254659</c:v>
                </c:pt>
                <c:pt idx="6">
                  <c:v>-0.55674564535324578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D1-4B34-8858-043A45EF8EC2}"/>
            </c:ext>
          </c:extLst>
        </c:ser>
        <c:ser>
          <c:idx val="1"/>
          <c:order val="1"/>
          <c:tx>
            <c:strRef>
              <c:f>'RESUME PAR CE ET ECARTS TYPE'!$C$27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'RESUME PAR CE ET ECARTS TYPE'!$A$28:$A$35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'RESUME PAR CE ET ECARTS TYPE'!$C$28:$C$35</c:f>
              <c:numCache>
                <c:formatCode>0.00</c:formatCode>
                <c:ptCount val="7"/>
                <c:pt idx="0">
                  <c:v>-1.8404873958480756</c:v>
                </c:pt>
                <c:pt idx="1">
                  <c:v>-5.0884615384615373</c:v>
                </c:pt>
                <c:pt idx="2">
                  <c:v>0.5441348973606992</c:v>
                </c:pt>
                <c:pt idx="3">
                  <c:v>-1.3795797573246507</c:v>
                </c:pt>
                <c:pt idx="4">
                  <c:v>-0.78164803111327075</c:v>
                </c:pt>
                <c:pt idx="5">
                  <c:v>-1.1490240093694926</c:v>
                </c:pt>
                <c:pt idx="6">
                  <c:v>-1.7364855072463712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D1-4B34-8858-043A45EF8EC2}"/>
            </c:ext>
          </c:extLst>
        </c:ser>
        <c:ser>
          <c:idx val="2"/>
          <c:order val="2"/>
          <c:tx>
            <c:strRef>
              <c:f>'RESUME PAR CE ET ECARTS TYPE'!$D$27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'RESUME PAR CE ET ECARTS TYPE'!$A$28:$A$35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'RESUME PAR CE ET ECARTS TYPE'!$D$28:$D$35</c:f>
              <c:numCache>
                <c:formatCode>0.00</c:formatCode>
                <c:ptCount val="7"/>
                <c:pt idx="0">
                  <c:v>-1.3743902215778583</c:v>
                </c:pt>
                <c:pt idx="1">
                  <c:v>-1.1504553734061957</c:v>
                </c:pt>
                <c:pt idx="2">
                  <c:v>0.86349104859335846</c:v>
                </c:pt>
                <c:pt idx="3">
                  <c:v>-1.0183837935751026</c:v>
                </c:pt>
                <c:pt idx="4">
                  <c:v>-0.51577777777777811</c:v>
                </c:pt>
                <c:pt idx="5">
                  <c:v>-2.1522410479763021</c:v>
                </c:pt>
                <c:pt idx="6">
                  <c:v>-0.25231098206930014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D1-4B34-8858-043A45EF8EC2}"/>
            </c:ext>
          </c:extLst>
        </c:ser>
        <c:ser>
          <c:idx val="3"/>
          <c:order val="3"/>
          <c:tx>
            <c:strRef>
              <c:f>'RESUME PAR CE ET ECARTS TYPE'!$E$27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'RESUME PAR CE ET ECARTS TYPE'!$A$28:$A$35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'RESUME PAR CE ET ECARTS TYPE'!$E$28:$E$35</c:f>
              <c:numCache>
                <c:formatCode>0.00</c:formatCode>
                <c:ptCount val="7"/>
                <c:pt idx="0">
                  <c:v>-1.0999999999999996</c:v>
                </c:pt>
                <c:pt idx="1">
                  <c:v>0.92999999999999972</c:v>
                </c:pt>
                <c:pt idx="2">
                  <c:v>-0.40000000000000036</c:v>
                </c:pt>
                <c:pt idx="3">
                  <c:v>-2.1999999999999993</c:v>
                </c:pt>
                <c:pt idx="4">
                  <c:v>-1.1999999999999993</c:v>
                </c:pt>
                <c:pt idx="5">
                  <c:v>-1.1999999999999993</c:v>
                </c:pt>
                <c:pt idx="6">
                  <c:v>-0.90000000000000036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D1-4B34-8858-043A45EF8EC2}"/>
            </c:ext>
          </c:extLst>
        </c:ser>
        <c:ser>
          <c:idx val="4"/>
          <c:order val="4"/>
          <c:tx>
            <c:strRef>
              <c:f>'RESUME PAR CE ET ECARTS TYPE'!$F$27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'RESUME PAR CE ET ECARTS TYPE'!$A$28:$A$35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'RESUME PAR CE ET ECARTS TYPE'!$F$28:$F$35</c:f>
              <c:numCache>
                <c:formatCode>General</c:formatCode>
                <c:ptCount val="7"/>
                <c:pt idx="0" formatCode="0.00">
                  <c:v>-1.2690006367933453</c:v>
                </c:pt>
                <c:pt idx="2" formatCode="0.00">
                  <c:v>1.1798695575533209</c:v>
                </c:pt>
                <c:pt idx="3" formatCode="0.00">
                  <c:v>-2.1135538461538133</c:v>
                </c:pt>
                <c:pt idx="4" formatCode="0.00">
                  <c:v>-3.102139661544447</c:v>
                </c:pt>
                <c:pt idx="5" formatCode="0.00">
                  <c:v>-1.2368426178418286</c:v>
                </c:pt>
                <c:pt idx="6" formatCode="0.00">
                  <c:v>7.4102215736591148E-2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ED1-4B34-8858-043A45EF8EC2}"/>
            </c:ext>
          </c:extLst>
        </c:ser>
        <c:ser>
          <c:idx val="5"/>
          <c:order val="5"/>
          <c:tx>
            <c:strRef>
              <c:f>'RESUME PAR CE ET ECARTS TYPE'!$G$27</c:f>
              <c:strCache>
                <c:ptCount val="1"/>
                <c:pt idx="0">
                  <c:v> 2014</c:v>
                </c:pt>
              </c:strCache>
            </c:strRef>
          </c:tx>
          <c:invertIfNegative val="0"/>
          <c:cat>
            <c:strRef>
              <c:f>'RESUME PAR CE ET ECARTS TYPE'!$A$28:$A$35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'RESUME PAR CE ET ECARTS TYPE'!$G$28:$G$35</c:f>
              <c:numCache>
                <c:formatCode>General</c:formatCode>
                <c:ptCount val="7"/>
                <c:pt idx="0" formatCode="0.00">
                  <c:v>-1.1607699708298096</c:v>
                </c:pt>
                <c:pt idx="2" formatCode="0.00">
                  <c:v>-0.17771051183269293</c:v>
                </c:pt>
                <c:pt idx="3" formatCode="0.00">
                  <c:v>-2.0230916454484849</c:v>
                </c:pt>
                <c:pt idx="4" formatCode="0.00">
                  <c:v>-2.111919949968728</c:v>
                </c:pt>
                <c:pt idx="5" formatCode="0.00">
                  <c:v>-1.3171577776313885</c:v>
                </c:pt>
                <c:pt idx="6" formatCode="0.00">
                  <c:v>-1.3351400560224143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ED1-4B34-8858-043A45EF8EC2}"/>
            </c:ext>
          </c:extLst>
        </c:ser>
        <c:ser>
          <c:idx val="6"/>
          <c:order val="6"/>
          <c:tx>
            <c:strRef>
              <c:f>'RESUME PAR CE ET ECARTS TYPE'!$H$27</c:f>
              <c:strCache>
                <c:ptCount val="1"/>
                <c:pt idx="0">
                  <c:v> 2015</c:v>
                </c:pt>
              </c:strCache>
            </c:strRef>
          </c:tx>
          <c:invertIfNegative val="0"/>
          <c:cat>
            <c:strRef>
              <c:f>'RESUME PAR CE ET ECARTS TYPE'!$A$28:$A$35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'RESUME PAR CE ET ECARTS TYPE'!$H$28:$H$35</c:f>
              <c:numCache>
                <c:formatCode>0.00</c:formatCode>
                <c:ptCount val="7"/>
                <c:pt idx="0">
                  <c:v>-1.1311599999999995</c:v>
                </c:pt>
                <c:pt idx="1">
                  <c:v>-2.345089999999999</c:v>
                </c:pt>
                <c:pt idx="2">
                  <c:v>1.1955299999999998</c:v>
                </c:pt>
                <c:pt idx="3">
                  <c:v>-1.4841100000000012</c:v>
                </c:pt>
                <c:pt idx="4">
                  <c:v>-1.818719999999999</c:v>
                </c:pt>
                <c:pt idx="5">
                  <c:v>-0.96186999999999934</c:v>
                </c:pt>
                <c:pt idx="6">
                  <c:v>-1.1102299999999996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ED1-4B34-8858-043A45EF8EC2}"/>
            </c:ext>
          </c:extLst>
        </c:ser>
        <c:ser>
          <c:idx val="7"/>
          <c:order val="7"/>
          <c:tx>
            <c:strRef>
              <c:f>'RESUME PAR CE ET ECARTS TYPE'!$I$27</c:f>
              <c:strCache>
                <c:ptCount val="1"/>
                <c:pt idx="0">
                  <c:v> 2016</c:v>
                </c:pt>
              </c:strCache>
            </c:strRef>
          </c:tx>
          <c:invertIfNegative val="0"/>
          <c:cat>
            <c:strRef>
              <c:f>'RESUME PAR CE ET ECARTS TYPE'!$A$28:$A$35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'RESUME PAR CE ET ECARTS TYPE'!$I$28:$I$35</c:f>
              <c:numCache>
                <c:formatCode>0.00</c:formatCode>
                <c:ptCount val="7"/>
                <c:pt idx="0">
                  <c:v>-1.3239223037791934</c:v>
                </c:pt>
                <c:pt idx="1">
                  <c:v>1.4722222222222214</c:v>
                </c:pt>
                <c:pt idx="2">
                  <c:v>-1.1019399249061337</c:v>
                </c:pt>
                <c:pt idx="3">
                  <c:v>-2.0937804284323249</c:v>
                </c:pt>
                <c:pt idx="4">
                  <c:v>-2.4447930850748918</c:v>
                </c:pt>
                <c:pt idx="5">
                  <c:v>-0.66126494783347134</c:v>
                </c:pt>
                <c:pt idx="6">
                  <c:v>-2.3545147850006067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ED1-4B34-8858-043A45EF8EC2}"/>
            </c:ext>
          </c:extLst>
        </c:ser>
        <c:ser>
          <c:idx val="8"/>
          <c:order val="8"/>
          <c:tx>
            <c:strRef>
              <c:f>'RESUME PAR CE ET ECARTS TYPE'!$J$27</c:f>
              <c:strCache>
                <c:ptCount val="1"/>
                <c:pt idx="0">
                  <c:v> 2017</c:v>
                </c:pt>
              </c:strCache>
            </c:strRef>
          </c:tx>
          <c:invertIfNegative val="0"/>
          <c:cat>
            <c:strRef>
              <c:f>'RESUME PAR CE ET ECARTS TYPE'!$A$28:$A$35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'RESUME PAR CE ET ECARTS TYPE'!$J$28:$J$35</c:f>
              <c:numCache>
                <c:formatCode>General</c:formatCode>
                <c:ptCount val="7"/>
                <c:pt idx="0" formatCode="0.00">
                  <c:v>-1.5685328531309626</c:v>
                </c:pt>
                <c:pt idx="2" formatCode="0.00">
                  <c:v>0.65573893473368194</c:v>
                </c:pt>
                <c:pt idx="3" formatCode="0.00">
                  <c:v>-0.38869252424147938</c:v>
                </c:pt>
                <c:pt idx="4" formatCode="0.00">
                  <c:v>-1.053171545968155</c:v>
                </c:pt>
                <c:pt idx="5" formatCode="0.00">
                  <c:v>-1.173354692955435</c:v>
                </c:pt>
                <c:pt idx="6" formatCode="0.00">
                  <c:v>-1.2928433693385948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ED1-4B34-8858-043A45EF8E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5397504"/>
        <c:axId val="205767808"/>
      </c:barChart>
      <c:catAx>
        <c:axId val="2053975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05767808"/>
        <c:crosses val="autoZero"/>
        <c:auto val="1"/>
        <c:lblAlgn val="ctr"/>
        <c:lblOffset val="100"/>
        <c:noMultiLvlLbl val="0"/>
      </c:catAx>
      <c:valAx>
        <c:axId val="205767808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0539750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legend>
      <c:legendPos val="t"/>
      <c:overlay val="0"/>
    </c:legend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dynamique2</c:name>
    <c:fmtId val="34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8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292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3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4"/>
      </c:pivotFmt>
      <c:pivotFmt>
        <c:idx val="295"/>
      </c:pivotFmt>
      <c:pivotFmt>
        <c:idx val="296"/>
      </c:pivotFmt>
      <c:pivotFmt>
        <c:idx val="297"/>
      </c:pivotFmt>
      <c:pivotFmt>
        <c:idx val="298"/>
      </c:pivotFmt>
      <c:pivotFmt>
        <c:idx val="299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EFFECTIFS'!$B$23:$B$24</c:f>
              <c:strCache>
                <c:ptCount val="1"/>
                <c:pt idx="0">
                  <c:v>COURSE DE DEMI-FOND</c:v>
                </c:pt>
              </c:strCache>
            </c:strRef>
          </c:tx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EFFECTIFS'!$B$25:$B$34</c:f>
              <c:numCache>
                <c:formatCode>0.00</c:formatCode>
                <c:ptCount val="10"/>
                <c:pt idx="0">
                  <c:v>11.09</c:v>
                </c:pt>
                <c:pt idx="1">
                  <c:v>11.814078947368415</c:v>
                </c:pt>
                <c:pt idx="2">
                  <c:v>11.068082191780812</c:v>
                </c:pt>
                <c:pt idx="3">
                  <c:v>10.971648873072359</c:v>
                </c:pt>
                <c:pt idx="4">
                  <c:v>11.5</c:v>
                </c:pt>
                <c:pt idx="5">
                  <c:v>11.31653363740023</c:v>
                </c:pt>
                <c:pt idx="6">
                  <c:v>11.70550724637681</c:v>
                </c:pt>
                <c:pt idx="7">
                  <c:v>11.411210000000001</c:v>
                </c:pt>
                <c:pt idx="8">
                  <c:v>11.307471264367816</c:v>
                </c:pt>
                <c:pt idx="9">
                  <c:v>11.203805175038049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3D9-4D19-A49C-5C462DEA42A2}"/>
            </c:ext>
          </c:extLst>
        </c:ser>
        <c:ser>
          <c:idx val="1"/>
          <c:order val="1"/>
          <c:tx>
            <c:strRef>
              <c:f>'TCD MOYENNES ET EFFECTIFS'!$C$23:$C$24</c:f>
              <c:strCache>
                <c:ptCount val="1"/>
                <c:pt idx="0">
                  <c:v>COURSE DE HAIES</c:v>
                </c:pt>
              </c:strCache>
            </c:strRef>
          </c:tx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EFFECTIFS'!$C$25:$C$34</c:f>
              <c:numCache>
                <c:formatCode>0.00</c:formatCode>
                <c:ptCount val="10"/>
                <c:pt idx="0">
                  <c:v>9.26</c:v>
                </c:pt>
                <c:pt idx="1">
                  <c:v>10.0625</c:v>
                </c:pt>
                <c:pt idx="2">
                  <c:v>8</c:v>
                </c:pt>
                <c:pt idx="3">
                  <c:v>11.288888888888888</c:v>
                </c:pt>
                <c:pt idx="4">
                  <c:v>12.73</c:v>
                </c:pt>
                <c:pt idx="7">
                  <c:v>11.56667</c:v>
                </c:pt>
                <c:pt idx="8">
                  <c:v>13.75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D9-4D19-A49C-5C462DEA42A2}"/>
            </c:ext>
          </c:extLst>
        </c:ser>
        <c:ser>
          <c:idx val="2"/>
          <c:order val="2"/>
          <c:tx>
            <c:strRef>
              <c:f>'TCD MOYENNES ET EFFECTIFS'!$D$23:$D$24</c:f>
              <c:strCache>
                <c:ptCount val="1"/>
                <c:pt idx="0">
                  <c:v>RELAIS VITESSE</c:v>
                </c:pt>
              </c:strCache>
            </c:strRef>
          </c:tx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EFFECTIFS'!$D$25:$D$34</c:f>
              <c:numCache>
                <c:formatCode>0.00</c:formatCode>
                <c:ptCount val="10"/>
                <c:pt idx="0">
                  <c:v>12.36</c:v>
                </c:pt>
                <c:pt idx="1">
                  <c:v>12.283760683760686</c:v>
                </c:pt>
                <c:pt idx="2">
                  <c:v>11.469166666666666</c:v>
                </c:pt>
                <c:pt idx="3">
                  <c:v>11.799350649350647</c:v>
                </c:pt>
                <c:pt idx="4">
                  <c:v>11.5</c:v>
                </c:pt>
                <c:pt idx="5">
                  <c:v>11.719760479041918</c:v>
                </c:pt>
                <c:pt idx="6">
                  <c:v>11.53843137254902</c:v>
                </c:pt>
                <c:pt idx="7">
                  <c:v>11.29922</c:v>
                </c:pt>
                <c:pt idx="8">
                  <c:v>10.923050847457628</c:v>
                </c:pt>
                <c:pt idx="9">
                  <c:v>12.168722466960347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3D9-4D19-A49C-5C462DEA42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898240"/>
        <c:axId val="205771264"/>
      </c:lineChart>
      <c:catAx>
        <c:axId val="20589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71264"/>
        <c:crosses val="autoZero"/>
        <c:auto val="1"/>
        <c:lblAlgn val="ctr"/>
        <c:lblOffset val="100"/>
        <c:noMultiLvlLbl val="0"/>
      </c:catAx>
      <c:valAx>
        <c:axId val="205771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8982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dynamique2</c:name>
    <c:fmtId val="3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8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292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3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4"/>
      </c:pivotFmt>
      <c:pivotFmt>
        <c:idx val="295"/>
      </c:pivotFmt>
      <c:pivotFmt>
        <c:idx val="296"/>
      </c:pivotFmt>
      <c:pivotFmt>
        <c:idx val="297"/>
      </c:pivotFmt>
      <c:pivotFmt>
        <c:idx val="298"/>
      </c:pivotFmt>
      <c:pivotFmt>
        <c:idx val="299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EFFECTIFS'!$B$23:$B$24</c:f>
              <c:strCache>
                <c:ptCount val="1"/>
                <c:pt idx="0">
                  <c:v>COURSE DE DEMI-FOND</c:v>
                </c:pt>
              </c:strCache>
            </c:strRef>
          </c:tx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EFFECTIFS'!$B$25:$B$34</c:f>
              <c:numCache>
                <c:formatCode>0.00</c:formatCode>
                <c:ptCount val="10"/>
                <c:pt idx="0">
                  <c:v>11.09</c:v>
                </c:pt>
                <c:pt idx="1">
                  <c:v>11.814078947368415</c:v>
                </c:pt>
                <c:pt idx="2">
                  <c:v>11.068082191780812</c:v>
                </c:pt>
                <c:pt idx="3">
                  <c:v>10.971648873072359</c:v>
                </c:pt>
                <c:pt idx="4">
                  <c:v>11.5</c:v>
                </c:pt>
                <c:pt idx="5">
                  <c:v>11.31653363740023</c:v>
                </c:pt>
                <c:pt idx="6">
                  <c:v>11.70550724637681</c:v>
                </c:pt>
                <c:pt idx="7">
                  <c:v>11.411210000000001</c:v>
                </c:pt>
                <c:pt idx="8">
                  <c:v>11.307471264367816</c:v>
                </c:pt>
                <c:pt idx="9">
                  <c:v>11.203805175038049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0E2-4DEB-AD82-CCC9751E4898}"/>
            </c:ext>
          </c:extLst>
        </c:ser>
        <c:ser>
          <c:idx val="1"/>
          <c:order val="1"/>
          <c:tx>
            <c:strRef>
              <c:f>'TCD MOYENNES ET EFFECTIFS'!$C$23:$C$24</c:f>
              <c:strCache>
                <c:ptCount val="1"/>
                <c:pt idx="0">
                  <c:v>COURSE DE HAIES</c:v>
                </c:pt>
              </c:strCache>
            </c:strRef>
          </c:tx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EFFECTIFS'!$C$25:$C$34</c:f>
              <c:numCache>
                <c:formatCode>0.00</c:formatCode>
                <c:ptCount val="10"/>
                <c:pt idx="0">
                  <c:v>9.26</c:v>
                </c:pt>
                <c:pt idx="1">
                  <c:v>10.0625</c:v>
                </c:pt>
                <c:pt idx="2">
                  <c:v>8</c:v>
                </c:pt>
                <c:pt idx="3">
                  <c:v>11.288888888888888</c:v>
                </c:pt>
                <c:pt idx="4">
                  <c:v>12.73</c:v>
                </c:pt>
                <c:pt idx="7">
                  <c:v>11.56667</c:v>
                </c:pt>
                <c:pt idx="8">
                  <c:v>13.75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0E2-4DEB-AD82-CCC9751E4898}"/>
            </c:ext>
          </c:extLst>
        </c:ser>
        <c:ser>
          <c:idx val="2"/>
          <c:order val="2"/>
          <c:tx>
            <c:strRef>
              <c:f>'TCD MOYENNES ET EFFECTIFS'!$D$23:$D$24</c:f>
              <c:strCache>
                <c:ptCount val="1"/>
                <c:pt idx="0">
                  <c:v>RELAIS VITESSE</c:v>
                </c:pt>
              </c:strCache>
            </c:strRef>
          </c:tx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EFFECTIFS'!$D$25:$D$34</c:f>
              <c:numCache>
                <c:formatCode>0.00</c:formatCode>
                <c:ptCount val="10"/>
                <c:pt idx="0">
                  <c:v>12.36</c:v>
                </c:pt>
                <c:pt idx="1">
                  <c:v>12.283760683760686</c:v>
                </c:pt>
                <c:pt idx="2">
                  <c:v>11.469166666666666</c:v>
                </c:pt>
                <c:pt idx="3">
                  <c:v>11.799350649350647</c:v>
                </c:pt>
                <c:pt idx="4">
                  <c:v>11.5</c:v>
                </c:pt>
                <c:pt idx="5">
                  <c:v>11.719760479041918</c:v>
                </c:pt>
                <c:pt idx="6">
                  <c:v>11.53843137254902</c:v>
                </c:pt>
                <c:pt idx="7">
                  <c:v>11.29922</c:v>
                </c:pt>
                <c:pt idx="8">
                  <c:v>10.923050847457628</c:v>
                </c:pt>
                <c:pt idx="9">
                  <c:v>12.168722466960347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0E2-4DEB-AD82-CCC9751E48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898240"/>
        <c:axId val="205771264"/>
      </c:lineChart>
      <c:catAx>
        <c:axId val="20589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71264"/>
        <c:crosses val="autoZero"/>
        <c:auto val="1"/>
        <c:lblAlgn val="ctr"/>
        <c:lblOffset val="100"/>
        <c:noMultiLvlLbl val="0"/>
      </c:catAx>
      <c:valAx>
        <c:axId val="205771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8982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/>
              <a:t>Bac GT Différentiel G/F</a:t>
            </a:r>
          </a:p>
        </c:rich>
      </c:tx>
      <c:layout>
        <c:manualLayout>
          <c:xMode val="edge"/>
          <c:yMode val="edge"/>
          <c:x val="0.36009765760412027"/>
          <c:y val="0.92070225671551864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541353383458646"/>
          <c:y val="0.10382569066817512"/>
          <c:w val="0.79174612898239749"/>
          <c:h val="0.79781846513439814"/>
        </c:manualLayout>
      </c:layout>
      <c:lineChart>
        <c:grouping val="standard"/>
        <c:varyColors val="0"/>
        <c:ser>
          <c:idx val="0"/>
          <c:order val="0"/>
          <c:spPr>
            <a:ln w="25400">
              <a:solidFill>
                <a:srgbClr val="00000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99CC00"/>
                </a:solidFill>
                <a:prstDash val="solid"/>
              </a:ln>
            </c:spPr>
            <c:trendlineType val="poly"/>
            <c:order val="2"/>
            <c:dispRSqr val="0"/>
            <c:dispEq val="0"/>
          </c:trendline>
          <c:cat>
            <c:numRef>
              <c:f>GENERALITES!$A$53:$A$67</c:f>
              <c:numCache>
                <c:formatCode>General</c:formatCode>
                <c:ptCount val="15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</c:numCache>
            </c:numRef>
          </c:cat>
          <c:val>
            <c:numRef>
              <c:f>GENERALITES!$B$53:$B$67</c:f>
              <c:numCache>
                <c:formatCode>General</c:formatCode>
                <c:ptCount val="15"/>
                <c:pt idx="0">
                  <c:v>-1.4</c:v>
                </c:pt>
                <c:pt idx="1">
                  <c:v>-1.28</c:v>
                </c:pt>
                <c:pt idx="2">
                  <c:v>-1.34</c:v>
                </c:pt>
                <c:pt idx="3">
                  <c:v>-1.43</c:v>
                </c:pt>
                <c:pt idx="4">
                  <c:v>-1.3</c:v>
                </c:pt>
                <c:pt idx="5">
                  <c:v>-1.32</c:v>
                </c:pt>
                <c:pt idx="6">
                  <c:v>-1.22</c:v>
                </c:pt>
                <c:pt idx="7" formatCode="0.00">
                  <c:v>-1.2944023822267035</c:v>
                </c:pt>
                <c:pt idx="8">
                  <c:v>-1.21</c:v>
                </c:pt>
                <c:pt idx="9">
                  <c:v>-1.1000000000000001</c:v>
                </c:pt>
                <c:pt idx="10" formatCode="0.00">
                  <c:v>-0.77993773649128606</c:v>
                </c:pt>
                <c:pt idx="11" formatCode="0.00">
                  <c:v>-0.75</c:v>
                </c:pt>
                <c:pt idx="12" formatCode="0.00">
                  <c:v>-0.6</c:v>
                </c:pt>
                <c:pt idx="13" formatCode="0.00">
                  <c:v>-0.53</c:v>
                </c:pt>
                <c:pt idx="14" formatCode="0.00">
                  <c:v>-0.51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5AE-4AE3-9469-DC3BE0CE50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729472"/>
        <c:axId val="192556416"/>
      </c:lineChart>
      <c:catAx>
        <c:axId val="194729472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General" sourceLinked="1"/>
        <c:majorTickMark val="in"/>
        <c:minorTickMark val="none"/>
        <c:tickLblPos val="high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9255641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92556416"/>
        <c:scaling>
          <c:orientation val="minMax"/>
          <c:max val="-0.4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94729472"/>
        <c:crosses val="autoZero"/>
        <c:crossBetween val="between"/>
        <c:minorUnit val="0.1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4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dynamique3</c:name>
    <c:fmtId val="25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8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129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30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EFFECTIFS'!$B$45:$B$46</c:f>
              <c:strCache>
                <c:ptCount val="1"/>
                <c:pt idx="0">
                  <c:v>COURSE DE DEMI-FOND</c:v>
                </c:pt>
              </c:strCache>
            </c:strRef>
          </c:tx>
          <c:cat>
            <c:strRef>
              <c:f>'TCD MOYENNES ET EFFECTIFS'!$A$47:$A$56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EFFECTIFS'!$B$47:$B$56</c:f>
              <c:numCache>
                <c:formatCode>General</c:formatCode>
                <c:ptCount val="10"/>
                <c:pt idx="0">
                  <c:v>1341</c:v>
                </c:pt>
                <c:pt idx="1">
                  <c:v>1421</c:v>
                </c:pt>
                <c:pt idx="2">
                  <c:v>1552</c:v>
                </c:pt>
                <c:pt idx="3">
                  <c:v>1958</c:v>
                </c:pt>
                <c:pt idx="4">
                  <c:v>1798</c:v>
                </c:pt>
                <c:pt idx="5">
                  <c:v>2006</c:v>
                </c:pt>
                <c:pt idx="6">
                  <c:v>1903</c:v>
                </c:pt>
                <c:pt idx="7">
                  <c:v>1975</c:v>
                </c:pt>
                <c:pt idx="8">
                  <c:v>1986</c:v>
                </c:pt>
                <c:pt idx="9">
                  <c:v>1791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4EE-44D5-B987-0586D28B302C}"/>
            </c:ext>
          </c:extLst>
        </c:ser>
        <c:ser>
          <c:idx val="1"/>
          <c:order val="1"/>
          <c:tx>
            <c:strRef>
              <c:f>'TCD MOYENNES ET EFFECTIFS'!$C$45:$C$46</c:f>
              <c:strCache>
                <c:ptCount val="1"/>
                <c:pt idx="0">
                  <c:v>COURSE DE HAIES</c:v>
                </c:pt>
              </c:strCache>
            </c:strRef>
          </c:tx>
          <c:cat>
            <c:strRef>
              <c:f>'TCD MOYENNES ET EFFECTIFS'!$A$47:$A$56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EFFECTIFS'!$C$47:$C$56</c:f>
              <c:numCache>
                <c:formatCode>General</c:formatCode>
                <c:ptCount val="10"/>
                <c:pt idx="0">
                  <c:v>131</c:v>
                </c:pt>
                <c:pt idx="1">
                  <c:v>26</c:v>
                </c:pt>
                <c:pt idx="2">
                  <c:v>26</c:v>
                </c:pt>
                <c:pt idx="3">
                  <c:v>61</c:v>
                </c:pt>
                <c:pt idx="4">
                  <c:v>33</c:v>
                </c:pt>
                <c:pt idx="5">
                  <c:v>12</c:v>
                </c:pt>
                <c:pt idx="6">
                  <c:v>26</c:v>
                </c:pt>
                <c:pt idx="7">
                  <c:v>17</c:v>
                </c:pt>
                <c:pt idx="8">
                  <c:v>9</c:v>
                </c:pt>
                <c:pt idx="9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4EE-44D5-B987-0586D28B302C}"/>
            </c:ext>
          </c:extLst>
        </c:ser>
        <c:ser>
          <c:idx val="2"/>
          <c:order val="2"/>
          <c:tx>
            <c:strRef>
              <c:f>'TCD MOYENNES ET EFFECTIFS'!$D$45:$D$46</c:f>
              <c:strCache>
                <c:ptCount val="1"/>
                <c:pt idx="0">
                  <c:v>RELAIS VITESSE</c:v>
                </c:pt>
              </c:strCache>
            </c:strRef>
          </c:tx>
          <c:cat>
            <c:strRef>
              <c:f>'TCD MOYENNES ET EFFECTIFS'!$A$47:$A$56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EFFECTIFS'!$D$47:$D$56</c:f>
              <c:numCache>
                <c:formatCode>General</c:formatCode>
                <c:ptCount val="10"/>
                <c:pt idx="0">
                  <c:v>139</c:v>
                </c:pt>
                <c:pt idx="1">
                  <c:v>237</c:v>
                </c:pt>
                <c:pt idx="2">
                  <c:v>230</c:v>
                </c:pt>
                <c:pt idx="3">
                  <c:v>334</c:v>
                </c:pt>
                <c:pt idx="4">
                  <c:v>368</c:v>
                </c:pt>
                <c:pt idx="5">
                  <c:v>358</c:v>
                </c:pt>
                <c:pt idx="6">
                  <c:v>424</c:v>
                </c:pt>
                <c:pt idx="7">
                  <c:v>442</c:v>
                </c:pt>
                <c:pt idx="8">
                  <c:v>426</c:v>
                </c:pt>
                <c:pt idx="9">
                  <c:v>284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4EE-44D5-B987-0586D28B30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899776"/>
        <c:axId val="205773568"/>
      </c:lineChart>
      <c:catAx>
        <c:axId val="20589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73568"/>
        <c:crosses val="autoZero"/>
        <c:auto val="1"/>
        <c:lblAlgn val="ctr"/>
        <c:lblOffset val="100"/>
        <c:noMultiLvlLbl val="0"/>
      </c:catAx>
      <c:valAx>
        <c:axId val="20577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8997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dynamique4</c:name>
    <c:fmtId val="29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2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293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4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5"/>
      </c:pivotFmt>
      <c:pivotFmt>
        <c:idx val="296"/>
      </c:pivotFmt>
      <c:pivotFmt>
        <c:idx val="297"/>
      </c:pivotFmt>
      <c:pivotFmt>
        <c:idx val="298"/>
      </c:pivotFmt>
      <c:pivotFmt>
        <c:idx val="299"/>
      </c:pivotFmt>
      <c:pivotFmt>
        <c:idx val="300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EFFECTIFS'!$B$65:$B$66</c:f>
              <c:strCache>
                <c:ptCount val="1"/>
                <c:pt idx="0">
                  <c:v>COURSE DE DEMI-FOND</c:v>
                </c:pt>
              </c:strCache>
            </c:strRef>
          </c:tx>
          <c:cat>
            <c:strRef>
              <c:f>'TCD MOYENNES ET EFFECTIFS'!$A$67:$A$76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EFFECTIFS'!$B$67:$B$76</c:f>
              <c:numCache>
                <c:formatCode>0.00</c:formatCode>
                <c:ptCount val="10"/>
                <c:pt idx="0">
                  <c:v>12.57</c:v>
                </c:pt>
                <c:pt idx="1">
                  <c:v>13.301125967628435</c:v>
                </c:pt>
                <c:pt idx="2">
                  <c:v>12.908569587628888</c:v>
                </c:pt>
                <c:pt idx="3">
                  <c:v>12.346039094650218</c:v>
                </c:pt>
                <c:pt idx="4">
                  <c:v>12.6</c:v>
                </c:pt>
                <c:pt idx="5">
                  <c:v>12.585534274193575</c:v>
                </c:pt>
                <c:pt idx="6">
                  <c:v>12.866277217206619</c:v>
                </c:pt>
                <c:pt idx="7">
                  <c:v>12.54237</c:v>
                </c:pt>
                <c:pt idx="8">
                  <c:v>12.63139356814701</c:v>
                </c:pt>
                <c:pt idx="9">
                  <c:v>12.772338028169012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5B1-45E3-8C70-239EC741E049}"/>
            </c:ext>
          </c:extLst>
        </c:ser>
        <c:ser>
          <c:idx val="1"/>
          <c:order val="1"/>
          <c:tx>
            <c:strRef>
              <c:f>'TCD MOYENNES ET EFFECTIFS'!$C$65:$C$66</c:f>
              <c:strCache>
                <c:ptCount val="1"/>
                <c:pt idx="0">
                  <c:v>COURSE DE HAIES</c:v>
                </c:pt>
              </c:strCache>
            </c:strRef>
          </c:tx>
          <c:cat>
            <c:strRef>
              <c:f>'TCD MOYENNES ET EFFECTIFS'!$A$67:$A$76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EFFECTIFS'!$C$67:$C$76</c:f>
              <c:numCache>
                <c:formatCode>0.00</c:formatCode>
                <c:ptCount val="10"/>
                <c:pt idx="0">
                  <c:v>12.84</c:v>
                </c:pt>
                <c:pt idx="1">
                  <c:v>13.61153846153846</c:v>
                </c:pt>
                <c:pt idx="2">
                  <c:v>13.088461538461537</c:v>
                </c:pt>
                <c:pt idx="3">
                  <c:v>12.439344262295084</c:v>
                </c:pt>
                <c:pt idx="4">
                  <c:v>11.8</c:v>
                </c:pt>
                <c:pt idx="5">
                  <c:v>11.875</c:v>
                </c:pt>
                <c:pt idx="6">
                  <c:v>10.903846153846153</c:v>
                </c:pt>
                <c:pt idx="7">
                  <c:v>13.911759999999999</c:v>
                </c:pt>
                <c:pt idx="8">
                  <c:v>12.277777777777779</c:v>
                </c:pt>
                <c:pt idx="9">
                  <c:v>12.090909090909092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5B1-45E3-8C70-239EC741E049}"/>
            </c:ext>
          </c:extLst>
        </c:ser>
        <c:ser>
          <c:idx val="2"/>
          <c:order val="2"/>
          <c:tx>
            <c:strRef>
              <c:f>'TCD MOYENNES ET EFFECTIFS'!$D$65:$D$66</c:f>
              <c:strCache>
                <c:ptCount val="1"/>
                <c:pt idx="0">
                  <c:v>RELAIS VITESSE</c:v>
                </c:pt>
              </c:strCache>
            </c:strRef>
          </c:tx>
          <c:cat>
            <c:strRef>
              <c:f>'TCD MOYENNES ET EFFECTIFS'!$A$67:$A$76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EFFECTIFS'!$D$67:$D$76</c:f>
              <c:numCache>
                <c:formatCode>0.00</c:formatCode>
                <c:ptCount val="10"/>
                <c:pt idx="0">
                  <c:v>11.19</c:v>
                </c:pt>
                <c:pt idx="1">
                  <c:v>12.840506329113932</c:v>
                </c:pt>
                <c:pt idx="2">
                  <c:v>13.205652173913037</c:v>
                </c:pt>
                <c:pt idx="3">
                  <c:v>12.051661631419947</c:v>
                </c:pt>
                <c:pt idx="4">
                  <c:v>12.4</c:v>
                </c:pt>
                <c:pt idx="5">
                  <c:v>11.645658263305327</c:v>
                </c:pt>
                <c:pt idx="6">
                  <c:v>12.873571428571434</c:v>
                </c:pt>
                <c:pt idx="7">
                  <c:v>12.40945</c:v>
                </c:pt>
                <c:pt idx="8">
                  <c:v>13.277565632458234</c:v>
                </c:pt>
                <c:pt idx="9">
                  <c:v>13.461565836298941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5B1-45E3-8C70-239EC741E0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527936"/>
        <c:axId val="207888960"/>
      </c:lineChart>
      <c:catAx>
        <c:axId val="20752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888960"/>
        <c:crosses val="autoZero"/>
        <c:auto val="1"/>
        <c:lblAlgn val="ctr"/>
        <c:lblOffset val="100"/>
        <c:noMultiLvlLbl val="0"/>
      </c:catAx>
      <c:valAx>
        <c:axId val="207888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5279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dynamique2</c:name>
    <c:fmtId val="38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8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292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3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4"/>
      </c:pivotFmt>
      <c:pivotFmt>
        <c:idx val="295"/>
      </c:pivotFmt>
      <c:pivotFmt>
        <c:idx val="296"/>
      </c:pivotFmt>
      <c:pivotFmt>
        <c:idx val="297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EFFECTIFS'!$B$23:$B$24</c:f>
              <c:strCache>
                <c:ptCount val="1"/>
                <c:pt idx="0">
                  <c:v>DISQUE</c:v>
                </c:pt>
              </c:strCache>
            </c:strRef>
          </c:tx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EFFECTIFS'!$B$25:$B$34</c:f>
              <c:numCache>
                <c:formatCode>0.00</c:formatCode>
                <c:ptCount val="10"/>
                <c:pt idx="0">
                  <c:v>11.85</c:v>
                </c:pt>
                <c:pt idx="1">
                  <c:v>12.04736842105263</c:v>
                </c:pt>
                <c:pt idx="2">
                  <c:v>13.890909090909091</c:v>
                </c:pt>
                <c:pt idx="3">
                  <c:v>12.78088235294118</c:v>
                </c:pt>
                <c:pt idx="4">
                  <c:v>12.2</c:v>
                </c:pt>
                <c:pt idx="5">
                  <c:v>14.085245901639349</c:v>
                </c:pt>
                <c:pt idx="6">
                  <c:v>12.396202531645574</c:v>
                </c:pt>
                <c:pt idx="7">
                  <c:v>14.41183</c:v>
                </c:pt>
                <c:pt idx="8">
                  <c:v>10.612765957446808</c:v>
                </c:pt>
                <c:pt idx="9">
                  <c:v>13.258064516129032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B7F-43FE-B08C-39F6779C238B}"/>
            </c:ext>
          </c:extLst>
        </c:ser>
        <c:ser>
          <c:idx val="1"/>
          <c:order val="1"/>
          <c:tx>
            <c:strRef>
              <c:f>'TCD MOYENNES ET EFFECTIFS'!$C$23:$C$24</c:f>
              <c:strCache>
                <c:ptCount val="1"/>
                <c:pt idx="0">
                  <c:v>LANCER DU JAVELOT</c:v>
                </c:pt>
              </c:strCache>
            </c:strRef>
          </c:tx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EFFECTIFS'!$C$25:$C$34</c:f>
              <c:numCache>
                <c:formatCode>0.00</c:formatCode>
                <c:ptCount val="10"/>
                <c:pt idx="0">
                  <c:v>10.89</c:v>
                </c:pt>
                <c:pt idx="1">
                  <c:v>10.663636363636364</c:v>
                </c:pt>
                <c:pt idx="2">
                  <c:v>10.751612903225807</c:v>
                </c:pt>
                <c:pt idx="3">
                  <c:v>11.188188976377949</c:v>
                </c:pt>
                <c:pt idx="4">
                  <c:v>10</c:v>
                </c:pt>
                <c:pt idx="5">
                  <c:v>10.447599999999998</c:v>
                </c:pt>
                <c:pt idx="6">
                  <c:v>10.244604316546763</c:v>
                </c:pt>
                <c:pt idx="7">
                  <c:v>10.701219999999999</c:v>
                </c:pt>
                <c:pt idx="8">
                  <c:v>10.989873417721519</c:v>
                </c:pt>
                <c:pt idx="9">
                  <c:v>11.771739130434783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B7F-43FE-B08C-39F6779C23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898240"/>
        <c:axId val="205771264"/>
      </c:lineChart>
      <c:catAx>
        <c:axId val="20589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71264"/>
        <c:crosses val="autoZero"/>
        <c:auto val="1"/>
        <c:lblAlgn val="ctr"/>
        <c:lblOffset val="100"/>
        <c:noMultiLvlLbl val="0"/>
      </c:catAx>
      <c:valAx>
        <c:axId val="205771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8982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dynamique1</c:name>
    <c:fmtId val="26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13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4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5"/>
      </c:pivotFmt>
      <c:pivotFmt>
        <c:idx val="16"/>
      </c:pivotFmt>
      <c:pivotFmt>
        <c:idx val="17"/>
      </c:pivotFmt>
      <c:pivotFmt>
        <c:idx val="18"/>
      </c:pivotFmt>
    </c:pivotFmts>
    <c:plotArea>
      <c:layout>
        <c:manualLayout>
          <c:layoutTarget val="inner"/>
          <c:xMode val="edge"/>
          <c:yMode val="edge"/>
          <c:x val="0.15944159628021576"/>
          <c:y val="3.7154989384288746E-2"/>
          <c:w val="0.82152067440168108"/>
          <c:h val="0.68916403363592293"/>
        </c:manualLayout>
      </c:layout>
      <c:lineChart>
        <c:grouping val="standard"/>
        <c:varyColors val="0"/>
        <c:ser>
          <c:idx val="0"/>
          <c:order val="0"/>
          <c:tx>
            <c:strRef>
              <c:f>'TCD MOYENNES ET EFFECTIFS'!$B$3:$B$4</c:f>
              <c:strCache>
                <c:ptCount val="1"/>
                <c:pt idx="0">
                  <c:v>DISQUE</c:v>
                </c:pt>
              </c:strCache>
            </c:strRef>
          </c:tx>
          <c:cat>
            <c:strRef>
              <c:f>'TCD MOYENNES ET EFFECTIFS'!$A$5:$A$14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EFFECTIFS'!$B$5:$B$14</c:f>
              <c:numCache>
                <c:formatCode>General</c:formatCode>
                <c:ptCount val="10"/>
                <c:pt idx="0">
                  <c:v>73</c:v>
                </c:pt>
                <c:pt idx="1">
                  <c:v>76</c:v>
                </c:pt>
                <c:pt idx="2">
                  <c:v>66</c:v>
                </c:pt>
                <c:pt idx="3">
                  <c:v>68</c:v>
                </c:pt>
                <c:pt idx="4">
                  <c:v>98</c:v>
                </c:pt>
                <c:pt idx="5">
                  <c:v>62</c:v>
                </c:pt>
                <c:pt idx="6">
                  <c:v>80</c:v>
                </c:pt>
                <c:pt idx="7">
                  <c:v>93</c:v>
                </c:pt>
                <c:pt idx="8">
                  <c:v>49</c:v>
                </c:pt>
                <c:pt idx="9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D08-461E-8D95-89F24BA85DDE}"/>
            </c:ext>
          </c:extLst>
        </c:ser>
        <c:ser>
          <c:idx val="1"/>
          <c:order val="1"/>
          <c:tx>
            <c:strRef>
              <c:f>'TCD MOYENNES ET EFFECTIFS'!$C$3:$C$4</c:f>
              <c:strCache>
                <c:ptCount val="1"/>
                <c:pt idx="0">
                  <c:v>LANCER DU JAVELOT</c:v>
                </c:pt>
              </c:strCache>
            </c:strRef>
          </c:tx>
          <c:cat>
            <c:strRef>
              <c:f>'TCD MOYENNES ET EFFECTIFS'!$A$5:$A$14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EFFECTIFS'!$C$5:$C$14</c:f>
              <c:numCache>
                <c:formatCode>General</c:formatCode>
                <c:ptCount val="10"/>
                <c:pt idx="0">
                  <c:v>57</c:v>
                </c:pt>
                <c:pt idx="1">
                  <c:v>44</c:v>
                </c:pt>
                <c:pt idx="2">
                  <c:v>31</c:v>
                </c:pt>
                <c:pt idx="3">
                  <c:v>127</c:v>
                </c:pt>
                <c:pt idx="4">
                  <c:v>92</c:v>
                </c:pt>
                <c:pt idx="5">
                  <c:v>252</c:v>
                </c:pt>
                <c:pt idx="6">
                  <c:v>139</c:v>
                </c:pt>
                <c:pt idx="7">
                  <c:v>82</c:v>
                </c:pt>
                <c:pt idx="8">
                  <c:v>87</c:v>
                </c:pt>
                <c:pt idx="9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D08-461E-8D95-89F24BA85D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126080"/>
        <c:axId val="205769536"/>
      </c:lineChart>
      <c:catAx>
        <c:axId val="206126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69536"/>
        <c:crosses val="autoZero"/>
        <c:auto val="1"/>
        <c:lblAlgn val="ctr"/>
        <c:lblOffset val="100"/>
        <c:noMultiLvlLbl val="0"/>
      </c:catAx>
      <c:valAx>
        <c:axId val="20576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61260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dynamique4</c:name>
    <c:fmtId val="33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2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293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4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5"/>
      </c:pivotFmt>
      <c:pivotFmt>
        <c:idx val="296"/>
      </c:pivotFmt>
      <c:pivotFmt>
        <c:idx val="297"/>
      </c:pivotFmt>
      <c:pivotFmt>
        <c:idx val="298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EFFECTIFS'!$B$65:$B$66</c:f>
              <c:strCache>
                <c:ptCount val="1"/>
                <c:pt idx="0">
                  <c:v>DISQUE</c:v>
                </c:pt>
              </c:strCache>
            </c:strRef>
          </c:tx>
          <c:cat>
            <c:strRef>
              <c:f>'TCD MOYENNES ET EFFECTIFS'!$A$67:$A$76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EFFECTIFS'!$B$67:$B$76</c:f>
              <c:numCache>
                <c:formatCode>0.00</c:formatCode>
                <c:ptCount val="10"/>
                <c:pt idx="0">
                  <c:v>14.55</c:v>
                </c:pt>
                <c:pt idx="1">
                  <c:v>13.555319148936171</c:v>
                </c:pt>
                <c:pt idx="2">
                  <c:v>13.346774193548391</c:v>
                </c:pt>
                <c:pt idx="3">
                  <c:v>11.917391304347822</c:v>
                </c:pt>
                <c:pt idx="4">
                  <c:v>12.6</c:v>
                </c:pt>
                <c:pt idx="5">
                  <c:v>12.905376344086028</c:v>
                </c:pt>
                <c:pt idx="6">
                  <c:v>12.573913043478267</c:v>
                </c:pt>
                <c:pt idx="7">
                  <c:v>13.2163</c:v>
                </c:pt>
                <c:pt idx="8">
                  <c:v>11.714705882352941</c:v>
                </c:pt>
                <c:pt idx="9">
                  <c:v>12.60232558139535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0FA-4D63-831C-90260CD01096}"/>
            </c:ext>
          </c:extLst>
        </c:ser>
        <c:ser>
          <c:idx val="1"/>
          <c:order val="1"/>
          <c:tx>
            <c:strRef>
              <c:f>'TCD MOYENNES ET EFFECTIFS'!$C$65:$C$66</c:f>
              <c:strCache>
                <c:ptCount val="1"/>
                <c:pt idx="0">
                  <c:v>LANCER DU JAVELOT</c:v>
                </c:pt>
              </c:strCache>
            </c:strRef>
          </c:tx>
          <c:cat>
            <c:strRef>
              <c:f>'TCD MOYENNES ET EFFECTIFS'!$A$67:$A$76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EFFECTIFS'!$C$67:$C$76</c:f>
              <c:numCache>
                <c:formatCode>0.00</c:formatCode>
                <c:ptCount val="10"/>
                <c:pt idx="0">
                  <c:v>13.03</c:v>
                </c:pt>
                <c:pt idx="1">
                  <c:v>11.391764705882352</c:v>
                </c:pt>
                <c:pt idx="2">
                  <c:v>12.131192660550457</c:v>
                </c:pt>
                <c:pt idx="3">
                  <c:v>12.206572769953052</c:v>
                </c:pt>
                <c:pt idx="4">
                  <c:v>12.2</c:v>
                </c:pt>
                <c:pt idx="5">
                  <c:v>12.561153846153811</c:v>
                </c:pt>
                <c:pt idx="6">
                  <c:v>12.267695961995248</c:v>
                </c:pt>
                <c:pt idx="7">
                  <c:v>12.18533</c:v>
                </c:pt>
                <c:pt idx="8">
                  <c:v>13.083653846153844</c:v>
                </c:pt>
                <c:pt idx="9">
                  <c:v>12.160431654676263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0FA-4D63-831C-90260CD010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527936"/>
        <c:axId val="207888960"/>
      </c:lineChart>
      <c:catAx>
        <c:axId val="20752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888960"/>
        <c:crosses val="autoZero"/>
        <c:auto val="1"/>
        <c:lblAlgn val="ctr"/>
        <c:lblOffset val="100"/>
        <c:noMultiLvlLbl val="0"/>
      </c:catAx>
      <c:valAx>
        <c:axId val="207888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5279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dynamique3</c:name>
    <c:fmtId val="28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8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129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30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EFFECTIFS'!$B$45:$B$46</c:f>
              <c:strCache>
                <c:ptCount val="1"/>
                <c:pt idx="0">
                  <c:v>DISQUE</c:v>
                </c:pt>
              </c:strCache>
            </c:strRef>
          </c:tx>
          <c:cat>
            <c:strRef>
              <c:f>'TCD MOYENNES ET EFFECTIFS'!$A$47:$A$56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EFFECTIFS'!$B$47:$B$56</c:f>
              <c:numCache>
                <c:formatCode>General</c:formatCode>
                <c:ptCount val="10"/>
                <c:pt idx="0">
                  <c:v>33</c:v>
                </c:pt>
                <c:pt idx="1">
                  <c:v>47</c:v>
                </c:pt>
                <c:pt idx="2">
                  <c:v>62</c:v>
                </c:pt>
                <c:pt idx="3">
                  <c:v>141</c:v>
                </c:pt>
                <c:pt idx="4">
                  <c:v>182</c:v>
                </c:pt>
                <c:pt idx="5">
                  <c:v>93</c:v>
                </c:pt>
                <c:pt idx="6">
                  <c:v>92</c:v>
                </c:pt>
                <c:pt idx="7">
                  <c:v>94</c:v>
                </c:pt>
                <c:pt idx="8">
                  <c:v>69</c:v>
                </c:pt>
                <c:pt idx="9">
                  <c:v>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97-446C-9726-B92966C647A9}"/>
            </c:ext>
          </c:extLst>
        </c:ser>
        <c:ser>
          <c:idx val="1"/>
          <c:order val="1"/>
          <c:tx>
            <c:strRef>
              <c:f>'TCD MOYENNES ET EFFECTIFS'!$C$45:$C$46</c:f>
              <c:strCache>
                <c:ptCount val="1"/>
                <c:pt idx="0">
                  <c:v>LANCER DU JAVELOT</c:v>
                </c:pt>
              </c:strCache>
            </c:strRef>
          </c:tx>
          <c:cat>
            <c:strRef>
              <c:f>'TCD MOYENNES ET EFFECTIFS'!$A$47:$A$56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EFFECTIFS'!$C$47:$C$56</c:f>
              <c:numCache>
                <c:formatCode>General</c:formatCode>
                <c:ptCount val="10"/>
                <c:pt idx="0">
                  <c:v>77</c:v>
                </c:pt>
                <c:pt idx="1">
                  <c:v>85</c:v>
                </c:pt>
                <c:pt idx="2">
                  <c:v>109</c:v>
                </c:pt>
                <c:pt idx="3">
                  <c:v>214</c:v>
                </c:pt>
                <c:pt idx="4">
                  <c:v>247</c:v>
                </c:pt>
                <c:pt idx="5">
                  <c:v>523</c:v>
                </c:pt>
                <c:pt idx="6">
                  <c:v>426</c:v>
                </c:pt>
                <c:pt idx="7">
                  <c:v>226</c:v>
                </c:pt>
                <c:pt idx="8">
                  <c:v>209</c:v>
                </c:pt>
                <c:pt idx="9">
                  <c:v>282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097-446C-9726-B92966C647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899776"/>
        <c:axId val="205773568"/>
      </c:lineChart>
      <c:catAx>
        <c:axId val="20589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73568"/>
        <c:crosses val="autoZero"/>
        <c:auto val="1"/>
        <c:lblAlgn val="ctr"/>
        <c:lblOffset val="100"/>
        <c:noMultiLvlLbl val="0"/>
      </c:catAx>
      <c:valAx>
        <c:axId val="20577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8997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dynamique1</c:name>
    <c:fmtId val="30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13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4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5"/>
      </c:pivotFmt>
      <c:pivotFmt>
        <c:idx val="16"/>
      </c:pivotFmt>
    </c:pivotFmts>
    <c:plotArea>
      <c:layout>
        <c:manualLayout>
          <c:layoutTarget val="inner"/>
          <c:xMode val="edge"/>
          <c:yMode val="edge"/>
          <c:x val="0.15944166600976881"/>
          <c:y val="3.7154989384288746E-2"/>
          <c:w val="0.82152067440168108"/>
          <c:h val="0.68916403363592293"/>
        </c:manualLayout>
      </c:layout>
      <c:lineChart>
        <c:grouping val="standard"/>
        <c:varyColors val="0"/>
        <c:ser>
          <c:idx val="0"/>
          <c:order val="0"/>
          <c:tx>
            <c:strRef>
              <c:f>'TCD MOYENNES ET EFFECTIFS'!$B$3:$B$4</c:f>
              <c:strCache>
                <c:ptCount val="1"/>
                <c:pt idx="0">
                  <c:v>SAUT EN PENTABOND</c:v>
                </c:pt>
              </c:strCache>
            </c:strRef>
          </c:tx>
          <c:cat>
            <c:strRef>
              <c:f>'TCD MOYENNES ET EFFECTIFS'!$A$5:$A$14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EFFECTIFS'!$B$5:$B$14</c:f>
              <c:numCache>
                <c:formatCode>General</c:formatCode>
                <c:ptCount val="10"/>
                <c:pt idx="0">
                  <c:v>198</c:v>
                </c:pt>
                <c:pt idx="1">
                  <c:v>189</c:v>
                </c:pt>
                <c:pt idx="2">
                  <c:v>109</c:v>
                </c:pt>
                <c:pt idx="3">
                  <c:v>256</c:v>
                </c:pt>
                <c:pt idx="4">
                  <c:v>278</c:v>
                </c:pt>
                <c:pt idx="5">
                  <c:v>310</c:v>
                </c:pt>
                <c:pt idx="6">
                  <c:v>449</c:v>
                </c:pt>
                <c:pt idx="7">
                  <c:v>467</c:v>
                </c:pt>
                <c:pt idx="8">
                  <c:v>433</c:v>
                </c:pt>
                <c:pt idx="9">
                  <c:v>243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FC7-44DC-8843-A47BDAF397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126080"/>
        <c:axId val="205769536"/>
      </c:lineChart>
      <c:catAx>
        <c:axId val="206126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69536"/>
        <c:crosses val="autoZero"/>
        <c:auto val="1"/>
        <c:lblAlgn val="ctr"/>
        <c:lblOffset val="100"/>
        <c:noMultiLvlLbl val="0"/>
      </c:catAx>
      <c:valAx>
        <c:axId val="20576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61260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dynamique2</c:name>
    <c:fmtId val="43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8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292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3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4"/>
      </c:pivotFmt>
      <c:pivotFmt>
        <c:idx val="295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EFFECTIFS'!$B$23:$B$24</c:f>
              <c:strCache>
                <c:ptCount val="1"/>
                <c:pt idx="0">
                  <c:v>SAUT EN PENTABOND</c:v>
                </c:pt>
              </c:strCache>
            </c:strRef>
          </c:tx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EFFECTIFS'!$B$25:$B$34</c:f>
              <c:numCache>
                <c:formatCode>0.00</c:formatCode>
                <c:ptCount val="10"/>
                <c:pt idx="0">
                  <c:v>12.01</c:v>
                </c:pt>
                <c:pt idx="1">
                  <c:v>11.517460317460309</c:v>
                </c:pt>
                <c:pt idx="2">
                  <c:v>11.860550458715593</c:v>
                </c:pt>
                <c:pt idx="3">
                  <c:v>10.620158102766794</c:v>
                </c:pt>
                <c:pt idx="4">
                  <c:v>11.5</c:v>
                </c:pt>
                <c:pt idx="5">
                  <c:v>11.394039735099337</c:v>
                </c:pt>
                <c:pt idx="6">
                  <c:v>11.557919621749404</c:v>
                </c:pt>
                <c:pt idx="7">
                  <c:v>12.52632</c:v>
                </c:pt>
                <c:pt idx="8">
                  <c:v>12.062884160756493</c:v>
                </c:pt>
                <c:pt idx="9">
                  <c:v>11.555111111111112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312-44E5-A2FD-53B729E365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898240"/>
        <c:axId val="205771264"/>
      </c:lineChart>
      <c:catAx>
        <c:axId val="20589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71264"/>
        <c:crosses val="autoZero"/>
        <c:auto val="1"/>
        <c:lblAlgn val="ctr"/>
        <c:lblOffset val="100"/>
        <c:noMultiLvlLbl val="0"/>
      </c:catAx>
      <c:valAx>
        <c:axId val="205771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8982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dynamique4</c:name>
    <c:fmtId val="36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2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293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4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5"/>
      </c:pivotFmt>
      <c:pivotFmt>
        <c:idx val="296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EFFECTIFS'!$B$65:$B$66</c:f>
              <c:strCache>
                <c:ptCount val="1"/>
                <c:pt idx="0">
                  <c:v>SAUT EN PENTABOND</c:v>
                </c:pt>
              </c:strCache>
            </c:strRef>
          </c:tx>
          <c:cat>
            <c:strRef>
              <c:f>'TCD MOYENNES ET EFFECTIFS'!$A$67:$A$76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EFFECTIFS'!$B$67:$B$76</c:f>
              <c:numCache>
                <c:formatCode>0.00</c:formatCode>
                <c:ptCount val="10"/>
                <c:pt idx="0">
                  <c:v>13.42</c:v>
                </c:pt>
                <c:pt idx="1">
                  <c:v>13.306822612085774</c:v>
                </c:pt>
                <c:pt idx="2">
                  <c:v>13.009574468085086</c:v>
                </c:pt>
                <c:pt idx="3">
                  <c:v>12.772399150743096</c:v>
                </c:pt>
                <c:pt idx="4">
                  <c:v>12.7</c:v>
                </c:pt>
                <c:pt idx="5">
                  <c:v>12.630882352941166</c:v>
                </c:pt>
                <c:pt idx="6">
                  <c:v>12.875077399380793</c:v>
                </c:pt>
                <c:pt idx="7">
                  <c:v>13.488189999999999</c:v>
                </c:pt>
                <c:pt idx="8">
                  <c:v>12.724149108589964</c:v>
                </c:pt>
                <c:pt idx="9">
                  <c:v>12.728465804066547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420-4A45-9EB3-E6E26A94B8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527936"/>
        <c:axId val="207888960"/>
      </c:lineChart>
      <c:catAx>
        <c:axId val="20752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888960"/>
        <c:crosses val="autoZero"/>
        <c:auto val="1"/>
        <c:lblAlgn val="ctr"/>
        <c:lblOffset val="100"/>
        <c:noMultiLvlLbl val="0"/>
      </c:catAx>
      <c:valAx>
        <c:axId val="207888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5279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dynamique3</c:name>
    <c:fmtId val="3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8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129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30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31"/>
      </c:pivotFmt>
      <c:pivotFmt>
        <c:idx val="132"/>
      </c:pivotFmt>
    </c:pivotFmts>
    <c:plotArea>
      <c:layout>
        <c:manualLayout>
          <c:layoutTarget val="inner"/>
          <c:xMode val="edge"/>
          <c:yMode val="edge"/>
          <c:x val="0.16587554680664918"/>
          <c:y val="8.0469638551926681E-2"/>
          <c:w val="0.81190223097112857"/>
          <c:h val="0.77769470326028756"/>
        </c:manualLayout>
      </c:layout>
      <c:lineChart>
        <c:grouping val="standard"/>
        <c:varyColors val="0"/>
        <c:ser>
          <c:idx val="0"/>
          <c:order val="0"/>
          <c:tx>
            <c:strRef>
              <c:f>'TCD MOYENNES ET EFFECTIFS'!$B$45:$B$46</c:f>
              <c:strCache>
                <c:ptCount val="1"/>
                <c:pt idx="0">
                  <c:v>SAUT EN PENTABOND</c:v>
                </c:pt>
              </c:strCache>
            </c:strRef>
          </c:tx>
          <c:cat>
            <c:strRef>
              <c:f>'TCD MOYENNES ET EFFECTIFS'!$A$47:$A$56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EFFECTIFS'!$B$47:$B$56</c:f>
              <c:numCache>
                <c:formatCode>General</c:formatCode>
                <c:ptCount val="10"/>
                <c:pt idx="0">
                  <c:v>495</c:v>
                </c:pt>
                <c:pt idx="1">
                  <c:v>513</c:v>
                </c:pt>
                <c:pt idx="2">
                  <c:v>564</c:v>
                </c:pt>
                <c:pt idx="3">
                  <c:v>474</c:v>
                </c:pt>
                <c:pt idx="4">
                  <c:v>476</c:v>
                </c:pt>
                <c:pt idx="5">
                  <c:v>620</c:v>
                </c:pt>
                <c:pt idx="6">
                  <c:v>657</c:v>
                </c:pt>
                <c:pt idx="7">
                  <c:v>657</c:v>
                </c:pt>
                <c:pt idx="8">
                  <c:v>623</c:v>
                </c:pt>
                <c:pt idx="9">
                  <c:v>544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98C-4D5F-B10A-FA6EF276E9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899776"/>
        <c:axId val="205773568"/>
      </c:lineChart>
      <c:catAx>
        <c:axId val="20589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73568"/>
        <c:crosses val="autoZero"/>
        <c:auto val="1"/>
        <c:lblAlgn val="ctr"/>
        <c:lblOffset val="100"/>
        <c:noMultiLvlLbl val="0"/>
      </c:catAx>
      <c:valAx>
        <c:axId val="20577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8997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/>
              <a:t>Bac Pro Différentiel G/F</a:t>
            </a:r>
          </a:p>
        </c:rich>
      </c:tx>
      <c:layout>
        <c:manualLayout>
          <c:xMode val="edge"/>
          <c:yMode val="edge"/>
          <c:x val="0.36009765760412027"/>
          <c:y val="0.92070233464253715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541353383458646"/>
          <c:y val="0.10382569066817512"/>
          <c:w val="0.79174612898239749"/>
          <c:h val="0.79781846513439814"/>
        </c:manualLayout>
      </c:layout>
      <c:lineChart>
        <c:grouping val="standard"/>
        <c:varyColors val="0"/>
        <c:ser>
          <c:idx val="0"/>
          <c:order val="0"/>
          <c:spPr>
            <a:ln w="25400">
              <a:solidFill>
                <a:srgbClr val="00000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99CC00"/>
                </a:solidFill>
                <a:prstDash val="solid"/>
              </a:ln>
            </c:spPr>
            <c:trendlineType val="log"/>
            <c:dispRSqr val="0"/>
            <c:dispEq val="0"/>
          </c:trendline>
          <c:cat>
            <c:numRef>
              <c:f>GENERALITES!$D$57:$D$67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GENERALITES!$E$57:$E$67</c:f>
              <c:numCache>
                <c:formatCode>General</c:formatCode>
                <c:ptCount val="11"/>
                <c:pt idx="0">
                  <c:v>-1.25</c:v>
                </c:pt>
                <c:pt idx="1">
                  <c:v>-1.28</c:v>
                </c:pt>
                <c:pt idx="2">
                  <c:v>-1.1100000000000001</c:v>
                </c:pt>
                <c:pt idx="3" formatCode="0.00">
                  <c:v>-1.2944023822267035</c:v>
                </c:pt>
                <c:pt idx="4">
                  <c:v>-1.1599999999999999</c:v>
                </c:pt>
                <c:pt idx="5">
                  <c:v>-0.86</c:v>
                </c:pt>
                <c:pt idx="6" formatCode="0.00">
                  <c:v>-1.0172530268130764</c:v>
                </c:pt>
                <c:pt idx="7">
                  <c:v>-0.67</c:v>
                </c:pt>
                <c:pt idx="8">
                  <c:v>-0.64</c:v>
                </c:pt>
                <c:pt idx="9">
                  <c:v>-0.69</c:v>
                </c:pt>
                <c:pt idx="10">
                  <c:v>-0.54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61A-4799-AC8F-375B7AC3A1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731008"/>
        <c:axId val="192558144"/>
      </c:lineChart>
      <c:catAx>
        <c:axId val="194731008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General" sourceLinked="1"/>
        <c:majorTickMark val="in"/>
        <c:minorTickMark val="none"/>
        <c:tickLblPos val="high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925581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92558144"/>
        <c:scaling>
          <c:orientation val="minMax"/>
          <c:max val="-0.40000000000000102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94731008"/>
        <c:crosses val="autoZero"/>
        <c:crossBetween val="between"/>
        <c:minorUnit val="0.1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4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dynamique2</c:name>
    <c:fmtId val="50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8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292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3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4"/>
      </c:pivotFmt>
      <c:pivotFmt>
        <c:idx val="295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EFFECTIFS'!$B$23:$B$24</c:f>
              <c:strCache>
                <c:ptCount val="1"/>
                <c:pt idx="0">
                  <c:v>NATATION DE VITESSE</c:v>
                </c:pt>
              </c:strCache>
            </c:strRef>
          </c:tx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EFFECTIFS'!$B$25:$B$34</c:f>
              <c:numCache>
                <c:formatCode>0.00</c:formatCode>
                <c:ptCount val="10"/>
                <c:pt idx="0">
                  <c:v>11</c:v>
                </c:pt>
                <c:pt idx="1">
                  <c:v>13.563562753036434</c:v>
                </c:pt>
                <c:pt idx="2">
                  <c:v>13.53305785123967</c:v>
                </c:pt>
                <c:pt idx="3">
                  <c:v>11.875333333333334</c:v>
                </c:pt>
                <c:pt idx="4">
                  <c:v>12</c:v>
                </c:pt>
                <c:pt idx="5">
                  <c:v>10.852577319587629</c:v>
                </c:pt>
                <c:pt idx="6">
                  <c:v>11.152307692307694</c:v>
                </c:pt>
                <c:pt idx="7">
                  <c:v>10.9625</c:v>
                </c:pt>
                <c:pt idx="8">
                  <c:v>10.807086614173228</c:v>
                </c:pt>
                <c:pt idx="9">
                  <c:v>12.158192090395481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0EC-429E-8813-E294683A7F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898240"/>
        <c:axId val="205771264"/>
      </c:lineChart>
      <c:catAx>
        <c:axId val="20589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71264"/>
        <c:crosses val="autoZero"/>
        <c:auto val="1"/>
        <c:lblAlgn val="ctr"/>
        <c:lblOffset val="100"/>
        <c:noMultiLvlLbl val="0"/>
      </c:catAx>
      <c:valAx>
        <c:axId val="205771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8982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dynamique1</c:name>
    <c:fmtId val="33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13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4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5"/>
      </c:pivotFmt>
      <c:pivotFmt>
        <c:idx val="16"/>
      </c:pivotFmt>
    </c:pivotFmts>
    <c:plotArea>
      <c:layout>
        <c:manualLayout>
          <c:layoutTarget val="inner"/>
          <c:xMode val="edge"/>
          <c:yMode val="edge"/>
          <c:x val="0.17758398950131232"/>
          <c:y val="3.2150906225374309E-2"/>
          <c:w val="0.82152067440168108"/>
          <c:h val="0.68916403363592293"/>
        </c:manualLayout>
      </c:layout>
      <c:lineChart>
        <c:grouping val="standard"/>
        <c:varyColors val="0"/>
        <c:ser>
          <c:idx val="0"/>
          <c:order val="0"/>
          <c:tx>
            <c:strRef>
              <c:f>'TCD MOYENNES ET EFFECTIFS'!$B$3:$B$4</c:f>
              <c:strCache>
                <c:ptCount val="1"/>
                <c:pt idx="0">
                  <c:v>NATATION DE VITESSE</c:v>
                </c:pt>
              </c:strCache>
            </c:strRef>
          </c:tx>
          <c:cat>
            <c:strRef>
              <c:f>'TCD MOYENNES ET EFFECTIFS'!$A$5:$A$14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EFFECTIFS'!$B$5:$B$14</c:f>
              <c:numCache>
                <c:formatCode>General</c:formatCode>
                <c:ptCount val="10"/>
                <c:pt idx="0">
                  <c:v>87</c:v>
                </c:pt>
                <c:pt idx="1">
                  <c:v>162</c:v>
                </c:pt>
                <c:pt idx="2">
                  <c:v>121</c:v>
                </c:pt>
                <c:pt idx="3">
                  <c:v>157</c:v>
                </c:pt>
                <c:pt idx="4">
                  <c:v>161</c:v>
                </c:pt>
                <c:pt idx="5">
                  <c:v>100</c:v>
                </c:pt>
                <c:pt idx="6">
                  <c:v>65</c:v>
                </c:pt>
                <c:pt idx="7">
                  <c:v>213</c:v>
                </c:pt>
                <c:pt idx="8">
                  <c:v>139</c:v>
                </c:pt>
                <c:pt idx="9">
                  <c:v>181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700-4E0B-AA6A-65ACDA2AF6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126080"/>
        <c:axId val="205769536"/>
      </c:lineChart>
      <c:catAx>
        <c:axId val="206126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69536"/>
        <c:crosses val="autoZero"/>
        <c:auto val="1"/>
        <c:lblAlgn val="ctr"/>
        <c:lblOffset val="100"/>
        <c:noMultiLvlLbl val="0"/>
      </c:catAx>
      <c:valAx>
        <c:axId val="20576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61260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dynamique4</c:name>
    <c:fmtId val="39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2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293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4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5"/>
      </c:pivotFmt>
      <c:pivotFmt>
        <c:idx val="296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EFFECTIFS'!$B$65:$B$66</c:f>
              <c:strCache>
                <c:ptCount val="1"/>
                <c:pt idx="0">
                  <c:v>NATATION DE VITESSE</c:v>
                </c:pt>
              </c:strCache>
            </c:strRef>
          </c:tx>
          <c:cat>
            <c:strRef>
              <c:f>'TCD MOYENNES ET EFFECTIFS'!$A$67:$A$76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EFFECTIFS'!$B$67:$B$76</c:f>
              <c:numCache>
                <c:formatCode>0.00</c:formatCode>
                <c:ptCount val="10"/>
                <c:pt idx="0">
                  <c:v>12.46</c:v>
                </c:pt>
                <c:pt idx="1">
                  <c:v>15.224705882352943</c:v>
                </c:pt>
                <c:pt idx="2">
                  <c:v>14.314705882352941</c:v>
                </c:pt>
                <c:pt idx="3">
                  <c:v>12.391111111111112</c:v>
                </c:pt>
                <c:pt idx="4">
                  <c:v>13.2</c:v>
                </c:pt>
                <c:pt idx="5">
                  <c:v>13.954716981132076</c:v>
                </c:pt>
                <c:pt idx="6">
                  <c:v>13.264227642276422</c:v>
                </c:pt>
                <c:pt idx="7">
                  <c:v>12.781219999999999</c:v>
                </c:pt>
                <c:pt idx="8">
                  <c:v>13.25187969924812</c:v>
                </c:pt>
                <c:pt idx="9">
                  <c:v>13.211363636363636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363-4006-B79C-0FF7778AE8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527936"/>
        <c:axId val="207888960"/>
      </c:lineChart>
      <c:catAx>
        <c:axId val="20752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888960"/>
        <c:crosses val="autoZero"/>
        <c:auto val="1"/>
        <c:lblAlgn val="ctr"/>
        <c:lblOffset val="100"/>
        <c:noMultiLvlLbl val="0"/>
      </c:catAx>
      <c:valAx>
        <c:axId val="207888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5279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dynamique3</c:name>
    <c:fmtId val="35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8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129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30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31"/>
      </c:pivotFmt>
      <c:pivotFmt>
        <c:idx val="132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EFFECTIFS'!$B$45:$B$46</c:f>
              <c:strCache>
                <c:ptCount val="1"/>
                <c:pt idx="0">
                  <c:v>NATATION DE VITESSE</c:v>
                </c:pt>
              </c:strCache>
            </c:strRef>
          </c:tx>
          <c:cat>
            <c:strRef>
              <c:f>'TCD MOYENNES ET EFFECTIFS'!$A$47:$A$56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EFFECTIFS'!$B$47:$B$56</c:f>
              <c:numCache>
                <c:formatCode>General</c:formatCode>
                <c:ptCount val="10"/>
                <c:pt idx="0">
                  <c:v>187</c:v>
                </c:pt>
                <c:pt idx="1">
                  <c:v>85</c:v>
                </c:pt>
                <c:pt idx="2">
                  <c:v>34</c:v>
                </c:pt>
                <c:pt idx="3">
                  <c:v>90</c:v>
                </c:pt>
                <c:pt idx="4">
                  <c:v>195</c:v>
                </c:pt>
                <c:pt idx="5">
                  <c:v>108</c:v>
                </c:pt>
                <c:pt idx="6">
                  <c:v>123</c:v>
                </c:pt>
                <c:pt idx="7">
                  <c:v>184</c:v>
                </c:pt>
                <c:pt idx="8">
                  <c:v>138</c:v>
                </c:pt>
                <c:pt idx="9">
                  <c:v>187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635-425D-A058-D77B2E760B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899776"/>
        <c:axId val="205773568"/>
      </c:lineChart>
      <c:catAx>
        <c:axId val="20589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73568"/>
        <c:crosses val="autoZero"/>
        <c:auto val="1"/>
        <c:lblAlgn val="ctr"/>
        <c:lblOffset val="100"/>
        <c:noMultiLvlLbl val="0"/>
      </c:catAx>
      <c:valAx>
        <c:axId val="20577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8997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CAPBEP.xlsm]RESUME PAR CE ET ECARTS TYPE!Tableau croisé dynamique13</c:name>
    <c:fmtId val="41"/>
  </c:pivotSource>
  <c:chart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  <c:spPr>
          <a:solidFill>
            <a:srgbClr val="0070C0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rgbClr val="D638BF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ln w="28575">
            <a:solidFill>
              <a:srgbClr val="00B0F0"/>
            </a:solidFill>
          </a:ln>
        </c:spPr>
        <c:marker>
          <c:symbol val="diamond"/>
          <c:size val="6"/>
          <c:spPr>
            <a:ln w="28575">
              <a:solidFill>
                <a:srgbClr val="00B0F0"/>
              </a:solidFill>
            </a:ln>
          </c:spPr>
        </c:marker>
      </c:pivotFmt>
      <c:pivotFmt>
        <c:idx val="18"/>
        <c:spPr>
          <a:ln w="28575">
            <a:solidFill>
              <a:srgbClr val="FF99FF"/>
            </a:solidFill>
          </a:ln>
        </c:spPr>
        <c:marker>
          <c:symbol val="x"/>
          <c:size val="6"/>
          <c:spPr>
            <a:ln w="28575">
              <a:solidFill>
                <a:srgbClr val="FF99FF"/>
              </a:solidFill>
            </a:ln>
          </c:spPr>
        </c:marker>
      </c:pivotFmt>
      <c:pivotFmt>
        <c:idx val="19"/>
        <c:spPr>
          <a:ln w="28575">
            <a:prstDash val="sysDot"/>
          </a:ln>
        </c:spPr>
        <c:marker>
          <c:symbol val="none"/>
        </c:marker>
      </c:pivotFmt>
      <c:pivotFmt>
        <c:idx val="20"/>
        <c:spPr>
          <a:ln w="28575">
            <a:solidFill>
              <a:srgbClr val="E06ACF"/>
            </a:solidFill>
            <a:prstDash val="sysDash"/>
          </a:ln>
        </c:spPr>
        <c:marker>
          <c:symbol val="none"/>
        </c:marker>
      </c:pivotFmt>
      <c:pivotFmt>
        <c:idx val="21"/>
        <c:spPr>
          <a:ln w="28575">
            <a:prstDash val="sysDash"/>
          </a:ln>
        </c:spPr>
        <c:marker>
          <c:symbol val="none"/>
        </c:marker>
      </c:pivotFmt>
      <c:pivotFmt>
        <c:idx val="22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23"/>
      </c:pivotFmt>
      <c:pivotFmt>
        <c:idx val="24"/>
        <c:spPr>
          <a:solidFill>
            <a:srgbClr val="0070C0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rgbClr val="D638BF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ln w="28575">
            <a:solidFill>
              <a:srgbClr val="00B0F0"/>
            </a:solidFill>
          </a:ln>
        </c:spPr>
        <c:marker>
          <c:symbol val="diamond"/>
          <c:size val="6"/>
          <c:spPr>
            <a:ln w="28575">
              <a:solidFill>
                <a:srgbClr val="00B0F0"/>
              </a:solidFill>
            </a:ln>
          </c:spPr>
        </c:marker>
      </c:pivotFmt>
      <c:pivotFmt>
        <c:idx val="27"/>
        <c:spPr>
          <a:ln w="28575">
            <a:solidFill>
              <a:srgbClr val="FF99FF"/>
            </a:solidFill>
          </a:ln>
        </c:spPr>
        <c:marker>
          <c:symbol val="x"/>
          <c:size val="6"/>
          <c:spPr>
            <a:ln w="28575">
              <a:solidFill>
                <a:srgbClr val="FF99FF"/>
              </a:solidFill>
            </a:ln>
          </c:spPr>
        </c:marker>
      </c:pivotFmt>
      <c:pivotFmt>
        <c:idx val="28"/>
        <c:spPr>
          <a:ln w="28575">
            <a:prstDash val="sysDot"/>
          </a:ln>
        </c:spPr>
        <c:marker>
          <c:symbol val="none"/>
        </c:marker>
      </c:pivotFmt>
      <c:pivotFmt>
        <c:idx val="29"/>
        <c:spPr>
          <a:ln w="28575">
            <a:solidFill>
              <a:srgbClr val="E06ACF"/>
            </a:solidFill>
            <a:prstDash val="sysDash"/>
          </a:ln>
        </c:spPr>
        <c:marker>
          <c:symbol val="none"/>
        </c:marker>
      </c:pivotFmt>
      <c:pivotFmt>
        <c:idx val="30"/>
        <c:spPr>
          <a:ln w="28575">
            <a:prstDash val="sysDash"/>
          </a:ln>
        </c:spPr>
        <c:marker>
          <c:symbol val="none"/>
        </c:marker>
      </c:pivotFmt>
      <c:pivotFmt>
        <c:idx val="31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32"/>
        <c:spPr>
          <a:solidFill>
            <a:srgbClr val="0070C0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rgbClr val="D638BF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ln w="28575">
            <a:solidFill>
              <a:srgbClr val="00B0F0"/>
            </a:solidFill>
          </a:ln>
        </c:spPr>
        <c:marker>
          <c:symbol val="diamond"/>
          <c:size val="6"/>
          <c:spPr>
            <a:ln w="28575">
              <a:solidFill>
                <a:srgbClr val="00B0F0"/>
              </a:solidFill>
            </a:ln>
          </c:spPr>
        </c:marker>
      </c:pivotFmt>
      <c:pivotFmt>
        <c:idx val="35"/>
        <c:spPr>
          <a:ln w="28575">
            <a:solidFill>
              <a:srgbClr val="FF99FF"/>
            </a:solidFill>
          </a:ln>
        </c:spPr>
        <c:marker>
          <c:symbol val="x"/>
          <c:size val="6"/>
          <c:spPr>
            <a:ln w="28575">
              <a:solidFill>
                <a:srgbClr val="FF99FF"/>
              </a:solidFill>
            </a:ln>
          </c:spPr>
        </c:marker>
      </c:pivotFmt>
      <c:pivotFmt>
        <c:idx val="36"/>
        <c:spPr>
          <a:ln w="28575">
            <a:prstDash val="sysDot"/>
          </a:ln>
        </c:spPr>
        <c:marker>
          <c:symbol val="none"/>
        </c:marker>
      </c:pivotFmt>
      <c:pivotFmt>
        <c:idx val="37"/>
        <c:spPr>
          <a:ln w="28575">
            <a:solidFill>
              <a:srgbClr val="E06ACF"/>
            </a:solidFill>
            <a:prstDash val="sysDash"/>
          </a:ln>
        </c:spPr>
        <c:marker>
          <c:symbol val="none"/>
        </c:marker>
      </c:pivotFmt>
      <c:pivotFmt>
        <c:idx val="38"/>
        <c:spPr>
          <a:ln w="28575">
            <a:prstDash val="sysDash"/>
          </a:ln>
        </c:spPr>
        <c:marker>
          <c:symbol val="none"/>
        </c:marker>
      </c:pivotFmt>
      <c:pivotFmt>
        <c:idx val="39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6.0636627631906533E-2"/>
          <c:y val="3.980502975092616E-2"/>
          <c:w val="0.83773960351560883"/>
          <c:h val="0.697320818884973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'RESUME PAR CE ET ECARTS TYPE'!$B$4</c:f>
              <c:strCache>
                <c:ptCount val="1"/>
                <c:pt idx="0">
                  <c:v> EFF G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'RESUME PAR CE ET ECARTS TYPE'!$A$5:$A$9</c:f>
              <c:strCache>
                <c:ptCount val="4"/>
                <c:pt idx="0">
                  <c:v>COURSE D'ORIENTATION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'RESUME PAR CE ET ECARTS TYPE'!$B$5:$B$9</c:f>
              <c:numCache>
                <c:formatCode>General</c:formatCode>
                <c:ptCount val="4"/>
                <c:pt idx="0">
                  <c:v>589</c:v>
                </c:pt>
                <c:pt idx="1">
                  <c:v>1093</c:v>
                </c:pt>
                <c:pt idx="2">
                  <c:v>106</c:v>
                </c:pt>
                <c:pt idx="3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26-4659-820E-46ED295BC990}"/>
            </c:ext>
          </c:extLst>
        </c:ser>
        <c:ser>
          <c:idx val="1"/>
          <c:order val="1"/>
          <c:tx>
            <c:strRef>
              <c:f>'RESUME PAR CE ET ECARTS TYPE'!$C$4</c:f>
              <c:strCache>
                <c:ptCount val="1"/>
                <c:pt idx="0">
                  <c:v> EFF F</c:v>
                </c:pt>
              </c:strCache>
            </c:strRef>
          </c:tx>
          <c:spPr>
            <a:solidFill>
              <a:srgbClr val="D638B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'RESUME PAR CE ET ECARTS TYPE'!$A$5:$A$9</c:f>
              <c:strCache>
                <c:ptCount val="4"/>
                <c:pt idx="0">
                  <c:v>COURSE D'ORIENTATION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'RESUME PAR CE ET ECARTS TYPE'!$C$5:$C$9</c:f>
              <c:numCache>
                <c:formatCode>General</c:formatCode>
                <c:ptCount val="4"/>
                <c:pt idx="0">
                  <c:v>520</c:v>
                </c:pt>
                <c:pt idx="1">
                  <c:v>500</c:v>
                </c:pt>
                <c:pt idx="2">
                  <c:v>60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26-4659-820E-46ED295BC99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05191680"/>
        <c:axId val="162700032"/>
      </c:barChart>
      <c:lineChart>
        <c:grouping val="standard"/>
        <c:varyColors val="0"/>
        <c:ser>
          <c:idx val="2"/>
          <c:order val="2"/>
          <c:tx>
            <c:strRef>
              <c:f>'RESUME PAR CE ET ECARTS TYPE'!$D$4</c:f>
              <c:strCache>
                <c:ptCount val="1"/>
                <c:pt idx="0">
                  <c:v> Moy G</c:v>
                </c:pt>
              </c:strCache>
            </c:strRef>
          </c:tx>
          <c:spPr>
            <a:ln w="28575">
              <a:solidFill>
                <a:srgbClr val="00B0F0"/>
              </a:solidFill>
            </a:ln>
          </c:spPr>
          <c:marker>
            <c:symbol val="diamond"/>
            <c:size val="6"/>
            <c:spPr>
              <a:ln w="28575">
                <a:solidFill>
                  <a:srgbClr val="00B0F0"/>
                </a:solidFill>
              </a:ln>
            </c:spPr>
          </c:marker>
          <c:cat>
            <c:strRef>
              <c:f>'RESUME PAR CE ET ECARTS TYPE'!$A$5:$A$9</c:f>
              <c:strCache>
                <c:ptCount val="4"/>
                <c:pt idx="0">
                  <c:v>COURSE D'ORIENTATION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'RESUME PAR CE ET ECARTS TYPE'!$D$5:$D$9</c:f>
              <c:numCache>
                <c:formatCode>0.00</c:formatCode>
                <c:ptCount val="4"/>
                <c:pt idx="0">
                  <c:v>13.263589743589735</c:v>
                </c:pt>
                <c:pt idx="1">
                  <c:v>13.659276437847868</c:v>
                </c:pt>
                <c:pt idx="2">
                  <c:v>14.254901960784315</c:v>
                </c:pt>
                <c:pt idx="3">
                  <c:v>14.526666666666666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026-4659-820E-46ED295BC990}"/>
            </c:ext>
          </c:extLst>
        </c:ser>
        <c:ser>
          <c:idx val="3"/>
          <c:order val="3"/>
          <c:tx>
            <c:strRef>
              <c:f>'RESUME PAR CE ET ECARTS TYPE'!$E$4</c:f>
              <c:strCache>
                <c:ptCount val="1"/>
                <c:pt idx="0">
                  <c:v> Moy F</c:v>
                </c:pt>
              </c:strCache>
            </c:strRef>
          </c:tx>
          <c:spPr>
            <a:ln w="28575">
              <a:solidFill>
                <a:srgbClr val="FF99FF"/>
              </a:solidFill>
            </a:ln>
          </c:spPr>
          <c:marker>
            <c:symbol val="x"/>
            <c:size val="6"/>
            <c:spPr>
              <a:ln w="28575">
                <a:solidFill>
                  <a:srgbClr val="FF99FF"/>
                </a:solidFill>
              </a:ln>
            </c:spPr>
          </c:marker>
          <c:cat>
            <c:strRef>
              <c:f>'RESUME PAR CE ET ECARTS TYPE'!$A$5:$A$9</c:f>
              <c:strCache>
                <c:ptCount val="4"/>
                <c:pt idx="0">
                  <c:v>COURSE D'ORIENTATION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'RESUME PAR CE ET ECARTS TYPE'!$E$5:$E$9</c:f>
              <c:numCache>
                <c:formatCode>0.00</c:formatCode>
                <c:ptCount val="4"/>
                <c:pt idx="0">
                  <c:v>12.382480314960629</c:v>
                </c:pt>
                <c:pt idx="1">
                  <c:v>13.672210953346855</c:v>
                </c:pt>
                <c:pt idx="2">
                  <c:v>11.303571428571429</c:v>
                </c:pt>
                <c:pt idx="3">
                  <c:v>12.25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026-4659-820E-46ED295BC990}"/>
            </c:ext>
          </c:extLst>
        </c:ser>
        <c:ser>
          <c:idx val="4"/>
          <c:order val="4"/>
          <c:tx>
            <c:strRef>
              <c:f>'RESUME PAR CE ET ECARTS TYPE'!$F$4</c:f>
              <c:strCache>
                <c:ptCount val="1"/>
                <c:pt idx="0">
                  <c:v> Moy Acad CP G</c:v>
                </c:pt>
              </c:strCache>
            </c:strRef>
          </c:tx>
          <c:spPr>
            <a:ln w="28575">
              <a:prstDash val="sysDot"/>
            </a:ln>
          </c:spPr>
          <c:marker>
            <c:symbol val="none"/>
          </c:marker>
          <c:cat>
            <c:strRef>
              <c:f>'RESUME PAR CE ET ECARTS TYPE'!$A$5:$A$9</c:f>
              <c:strCache>
                <c:ptCount val="4"/>
                <c:pt idx="0">
                  <c:v>COURSE D'ORIENTATION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'RESUME PAR CE ET ECARTS TYPE'!$F$5:$F$9</c:f>
              <c:numCache>
                <c:formatCode>0.00</c:formatCode>
                <c:ptCount val="4"/>
                <c:pt idx="0">
                  <c:v>13.58</c:v>
                </c:pt>
                <c:pt idx="1">
                  <c:v>13.58</c:v>
                </c:pt>
                <c:pt idx="2">
                  <c:v>13.58</c:v>
                </c:pt>
                <c:pt idx="3">
                  <c:v>13.58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026-4659-820E-46ED295BC990}"/>
            </c:ext>
          </c:extLst>
        </c:ser>
        <c:ser>
          <c:idx val="5"/>
          <c:order val="5"/>
          <c:tx>
            <c:strRef>
              <c:f>'RESUME PAR CE ET ECARTS TYPE'!$G$4</c:f>
              <c:strCache>
                <c:ptCount val="1"/>
                <c:pt idx="0">
                  <c:v> Moy Acad CP F</c:v>
                </c:pt>
              </c:strCache>
            </c:strRef>
          </c:tx>
          <c:spPr>
            <a:ln w="28575">
              <a:solidFill>
                <a:srgbClr val="E06ACF"/>
              </a:solidFill>
              <a:prstDash val="sysDash"/>
            </a:ln>
          </c:spPr>
          <c:marker>
            <c:symbol val="none"/>
          </c:marker>
          <c:cat>
            <c:strRef>
              <c:f>'RESUME PAR CE ET ECARTS TYPE'!$A$5:$A$9</c:f>
              <c:strCache>
                <c:ptCount val="4"/>
                <c:pt idx="0">
                  <c:v>COURSE D'ORIENTATION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'RESUME PAR CE ET ECARTS TYPE'!$G$5:$G$9</c:f>
              <c:numCache>
                <c:formatCode>0.00</c:formatCode>
                <c:ptCount val="4"/>
                <c:pt idx="0">
                  <c:v>12.92</c:v>
                </c:pt>
                <c:pt idx="1">
                  <c:v>12.92</c:v>
                </c:pt>
                <c:pt idx="2">
                  <c:v>12.92</c:v>
                </c:pt>
                <c:pt idx="3">
                  <c:v>12.92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026-4659-820E-46ED295BC990}"/>
            </c:ext>
          </c:extLst>
        </c:ser>
        <c:ser>
          <c:idx val="6"/>
          <c:order val="6"/>
          <c:tx>
            <c:strRef>
              <c:f>'RESUME PAR CE ET ECARTS TYPE'!$H$4</c:f>
              <c:strCache>
                <c:ptCount val="1"/>
                <c:pt idx="0">
                  <c:v> Moy Acad G</c:v>
                </c:pt>
              </c:strCache>
            </c:strRef>
          </c:tx>
          <c:spPr>
            <a:ln w="28575">
              <a:prstDash val="sysDash"/>
            </a:ln>
          </c:spPr>
          <c:marker>
            <c:symbol val="none"/>
          </c:marker>
          <c:cat>
            <c:strRef>
              <c:f>'RESUME PAR CE ET ECARTS TYPE'!$A$5:$A$9</c:f>
              <c:strCache>
                <c:ptCount val="4"/>
                <c:pt idx="0">
                  <c:v>COURSE D'ORIENTATION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'RESUME PAR CE ET ECARTS TYPE'!$H$5:$H$9</c:f>
              <c:numCache>
                <c:formatCode>0.00</c:formatCode>
                <c:ptCount val="4"/>
                <c:pt idx="0">
                  <c:v>13.2</c:v>
                </c:pt>
                <c:pt idx="1">
                  <c:v>13.2</c:v>
                </c:pt>
                <c:pt idx="2">
                  <c:v>13.2</c:v>
                </c:pt>
                <c:pt idx="3">
                  <c:v>13.2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026-4659-820E-46ED295BC990}"/>
            </c:ext>
          </c:extLst>
        </c:ser>
        <c:ser>
          <c:idx val="7"/>
          <c:order val="7"/>
          <c:tx>
            <c:strRef>
              <c:f>'RESUME PAR CE ET ECARTS TYPE'!$I$4</c:f>
              <c:strCache>
                <c:ptCount val="1"/>
                <c:pt idx="0">
                  <c:v> Moy Acad F</c:v>
                </c:pt>
              </c:strCache>
            </c:strRef>
          </c:tx>
          <c:spPr>
            <a:ln w="28575">
              <a:solidFill>
                <a:srgbClr val="E06ACF"/>
              </a:solidFill>
              <a:prstDash val="sysDot"/>
            </a:ln>
          </c:spPr>
          <c:marker>
            <c:symbol val="none"/>
          </c:marker>
          <c:cat>
            <c:strRef>
              <c:f>'RESUME PAR CE ET ECARTS TYPE'!$A$5:$A$9</c:f>
              <c:strCache>
                <c:ptCount val="4"/>
                <c:pt idx="0">
                  <c:v>COURSE D'ORIENTATION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'RESUME PAR CE ET ECARTS TYPE'!$I$5:$I$9</c:f>
              <c:numCache>
                <c:formatCode>0.00</c:formatCode>
                <c:ptCount val="4"/>
                <c:pt idx="0">
                  <c:v>12.691444418220438</c:v>
                </c:pt>
                <c:pt idx="1">
                  <c:v>12.691444418220438</c:v>
                </c:pt>
                <c:pt idx="2">
                  <c:v>12.691444418220438</c:v>
                </c:pt>
                <c:pt idx="3">
                  <c:v>12.691444418220438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026-4659-820E-46ED295BC9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395456"/>
        <c:axId val="162700608"/>
      </c:lineChart>
      <c:catAx>
        <c:axId val="2051916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62700032"/>
        <c:crosses val="autoZero"/>
        <c:auto val="1"/>
        <c:lblAlgn val="ctr"/>
        <c:lblOffset val="100"/>
        <c:noMultiLvlLbl val="0"/>
      </c:catAx>
      <c:valAx>
        <c:axId val="1627000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205191680"/>
        <c:crosses val="autoZero"/>
        <c:crossBetween val="between"/>
      </c:valAx>
      <c:valAx>
        <c:axId val="162700608"/>
        <c:scaling>
          <c:orientation val="minMax"/>
          <c:min val="9"/>
        </c:scaling>
        <c:delete val="0"/>
        <c:axPos val="r"/>
        <c:numFmt formatCode="0.00" sourceLinked="1"/>
        <c:majorTickMark val="out"/>
        <c:minorTickMark val="none"/>
        <c:tickLblPos val="nextTo"/>
        <c:crossAx val="205395456"/>
        <c:crosses val="max"/>
        <c:crossBetween val="between"/>
      </c:valAx>
      <c:catAx>
        <c:axId val="2053954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2700608"/>
        <c:crosses val="autoZero"/>
        <c:auto val="1"/>
        <c:lblAlgn val="ctr"/>
        <c:lblOffset val="100"/>
        <c:noMultiLvlLbl val="0"/>
      </c:catAx>
    </c:plotArea>
    <c:legend>
      <c:legendPos val="b"/>
      <c:overlay val="0"/>
    </c:legend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CAPBEP.xlsm]RESUME PAR CE ET ECARTS TYPE!Tableau croisé dynamique14</c:name>
    <c:fmtId val="52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'RESUME PAR CE ET ECARTS TYPE'!$B$27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'RESUME PAR CE ET ECARTS TYPE'!$A$28:$A$32</c:f>
              <c:strCache>
                <c:ptCount val="4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'RESUME PAR CE ET ECARTS TYPE'!$B$28:$B$32</c:f>
              <c:numCache>
                <c:formatCode>0.00</c:formatCode>
                <c:ptCount val="4"/>
                <c:pt idx="0">
                  <c:v>-0.30988892270237578</c:v>
                </c:pt>
                <c:pt idx="1">
                  <c:v>-0.53196078431372662</c:v>
                </c:pt>
                <c:pt idx="2">
                  <c:v>1.6078947368421055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B1-4E7D-AED9-BBC1D304C8D1}"/>
            </c:ext>
          </c:extLst>
        </c:ser>
        <c:ser>
          <c:idx val="1"/>
          <c:order val="1"/>
          <c:tx>
            <c:strRef>
              <c:f>'RESUME PAR CE ET ECARTS TYPE'!$C$27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'RESUME PAR CE ET ECARTS TYPE'!$A$28:$A$32</c:f>
              <c:strCache>
                <c:ptCount val="4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'RESUME PAR CE ET ECARTS TYPE'!$C$28:$C$32</c:f>
              <c:numCache>
                <c:formatCode>0.00</c:formatCode>
                <c:ptCount val="4"/>
                <c:pt idx="0">
                  <c:v>-0.68913248687097095</c:v>
                </c:pt>
                <c:pt idx="1">
                  <c:v>-0.34702393268501197</c:v>
                </c:pt>
                <c:pt idx="2">
                  <c:v>-5.5822222222222209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B1-4E7D-AED9-BBC1D304C8D1}"/>
            </c:ext>
          </c:extLst>
        </c:ser>
        <c:ser>
          <c:idx val="2"/>
          <c:order val="2"/>
          <c:tx>
            <c:strRef>
              <c:f>'RESUME PAR CE ET ECARTS TYPE'!$D$27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'RESUME PAR CE ET ECARTS TYPE'!$A$28:$A$32</c:f>
              <c:strCache>
                <c:ptCount val="4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'RESUME PAR CE ET ECARTS TYPE'!$D$28:$D$32</c:f>
              <c:numCache>
                <c:formatCode>0.00</c:formatCode>
                <c:ptCount val="4"/>
                <c:pt idx="0">
                  <c:v>-1.6633702460850124</c:v>
                </c:pt>
                <c:pt idx="1">
                  <c:v>-0.88999587790754831</c:v>
                </c:pt>
                <c:pt idx="2">
                  <c:v>-2.7511904761904784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B1-4E7D-AED9-BBC1D304C8D1}"/>
            </c:ext>
          </c:extLst>
        </c:ser>
        <c:ser>
          <c:idx val="3"/>
          <c:order val="3"/>
          <c:tx>
            <c:strRef>
              <c:f>'RESUME PAR CE ET ECARTS TYPE'!$E$27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'RESUME PAR CE ET ECARTS TYPE'!$A$28:$A$32</c:f>
              <c:strCache>
                <c:ptCount val="4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'RESUME PAR CE ET ECARTS TYPE'!$E$28:$E$32</c:f>
              <c:numCache>
                <c:formatCode>0.00</c:formatCode>
                <c:ptCount val="4"/>
                <c:pt idx="0">
                  <c:v>-1.2999999999999989</c:v>
                </c:pt>
                <c:pt idx="1">
                  <c:v>-0.20000000000000107</c:v>
                </c:pt>
                <c:pt idx="2">
                  <c:v>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EB1-4E7D-AED9-BBC1D304C8D1}"/>
            </c:ext>
          </c:extLst>
        </c:ser>
        <c:ser>
          <c:idx val="4"/>
          <c:order val="4"/>
          <c:tx>
            <c:strRef>
              <c:f>'RESUME PAR CE ET ECARTS TYPE'!$F$27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'RESUME PAR CE ET ECARTS TYPE'!$A$28:$A$32</c:f>
              <c:strCache>
                <c:ptCount val="4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'RESUME PAR CE ET ECARTS TYPE'!$F$28:$F$32</c:f>
              <c:numCache>
                <c:formatCode>0.00</c:formatCode>
                <c:ptCount val="4"/>
                <c:pt idx="0">
                  <c:v>-1.3167140151515149</c:v>
                </c:pt>
                <c:pt idx="1">
                  <c:v>0.1844244221411202</c:v>
                </c:pt>
                <c:pt idx="2">
                  <c:v>-2.2247282608695649</c:v>
                </c:pt>
                <c:pt idx="3">
                  <c:v>0.53571428571428648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EB1-4E7D-AED9-BBC1D304C8D1}"/>
            </c:ext>
          </c:extLst>
        </c:ser>
        <c:ser>
          <c:idx val="5"/>
          <c:order val="5"/>
          <c:tx>
            <c:strRef>
              <c:f>'RESUME PAR CE ET ECARTS TYPE'!$G$27</c:f>
              <c:strCache>
                <c:ptCount val="1"/>
                <c:pt idx="0">
                  <c:v> 2014</c:v>
                </c:pt>
              </c:strCache>
            </c:strRef>
          </c:tx>
          <c:invertIfNegative val="0"/>
          <c:cat>
            <c:strRef>
              <c:f>'RESUME PAR CE ET ECARTS TYPE'!$A$28:$A$32</c:f>
              <c:strCache>
                <c:ptCount val="4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'RESUME PAR CE ET ECARTS TYPE'!$G$28:$G$32</c:f>
              <c:numCache>
                <c:formatCode>0.00</c:formatCode>
                <c:ptCount val="4"/>
                <c:pt idx="0">
                  <c:v>-1.6510410823940251</c:v>
                </c:pt>
                <c:pt idx="1">
                  <c:v>-1.0141213416901316</c:v>
                </c:pt>
                <c:pt idx="2">
                  <c:v>-1.3504432249894442</c:v>
                </c:pt>
                <c:pt idx="3">
                  <c:v>-0.59999999999999964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EB1-4E7D-AED9-BBC1D304C8D1}"/>
            </c:ext>
          </c:extLst>
        </c:ser>
        <c:ser>
          <c:idx val="6"/>
          <c:order val="6"/>
          <c:tx>
            <c:strRef>
              <c:f>'RESUME PAR CE ET ECARTS TYPE'!$H$27</c:f>
              <c:strCache>
                <c:ptCount val="1"/>
                <c:pt idx="0">
                  <c:v> 2015</c:v>
                </c:pt>
              </c:strCache>
            </c:strRef>
          </c:tx>
          <c:invertIfNegative val="0"/>
          <c:cat>
            <c:strRef>
              <c:f>'RESUME PAR CE ET ECARTS TYPE'!$A$28:$A$32</c:f>
              <c:strCache>
                <c:ptCount val="4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'RESUME PAR CE ET ECARTS TYPE'!$H$28:$H$32</c:f>
              <c:numCache>
                <c:formatCode>0.00</c:formatCode>
                <c:ptCount val="4"/>
                <c:pt idx="0">
                  <c:v>-2.0455900000000007</c:v>
                </c:pt>
                <c:pt idx="1">
                  <c:v>-0.33482000000000056</c:v>
                </c:pt>
                <c:pt idx="2">
                  <c:v>-0.79147999999999996</c:v>
                </c:pt>
                <c:pt idx="3">
                  <c:v>0.40000000000000036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EB1-4E7D-AED9-BBC1D304C8D1}"/>
            </c:ext>
          </c:extLst>
        </c:ser>
        <c:ser>
          <c:idx val="7"/>
          <c:order val="7"/>
          <c:tx>
            <c:strRef>
              <c:f>'RESUME PAR CE ET ECARTS TYPE'!$I$27</c:f>
              <c:strCache>
                <c:ptCount val="1"/>
                <c:pt idx="0">
                  <c:v> 2016</c:v>
                </c:pt>
              </c:strCache>
            </c:strRef>
          </c:tx>
          <c:invertIfNegative val="0"/>
          <c:cat>
            <c:strRef>
              <c:f>'RESUME PAR CE ET ECARTS TYPE'!$A$28:$A$32</c:f>
              <c:strCache>
                <c:ptCount val="4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'RESUME PAR CE ET ECARTS TYPE'!$I$28:$I$32</c:f>
              <c:numCache>
                <c:formatCode>0.00</c:formatCode>
                <c:ptCount val="4"/>
                <c:pt idx="0">
                  <c:v>-1.4953670223437356</c:v>
                </c:pt>
                <c:pt idx="1">
                  <c:v>-0.48597174755069616</c:v>
                </c:pt>
                <c:pt idx="2">
                  <c:v>-2.2001002290950744</c:v>
                </c:pt>
                <c:pt idx="3">
                  <c:v>0.40000000000000036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EB1-4E7D-AED9-BBC1D304C8D1}"/>
            </c:ext>
          </c:extLst>
        </c:ser>
        <c:ser>
          <c:idx val="8"/>
          <c:order val="8"/>
          <c:tx>
            <c:strRef>
              <c:f>'RESUME PAR CE ET ECARTS TYPE'!$J$27</c:f>
              <c:strCache>
                <c:ptCount val="1"/>
                <c:pt idx="0">
                  <c:v> 2017</c:v>
                </c:pt>
              </c:strCache>
            </c:strRef>
          </c:tx>
          <c:invertIfNegative val="0"/>
          <c:cat>
            <c:strRef>
              <c:f>'RESUME PAR CE ET ECARTS TYPE'!$A$28:$A$32</c:f>
              <c:strCache>
                <c:ptCount val="4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'RESUME PAR CE ET ECARTS TYPE'!$J$28:$J$32</c:f>
              <c:numCache>
                <c:formatCode>0.00</c:formatCode>
                <c:ptCount val="4"/>
                <c:pt idx="0">
                  <c:v>-0.88110942862910591</c:v>
                </c:pt>
                <c:pt idx="1">
                  <c:v>1.2934515498987054E-2</c:v>
                </c:pt>
                <c:pt idx="2">
                  <c:v>-2.9513305322128858</c:v>
                </c:pt>
                <c:pt idx="3">
                  <c:v>-2.2766666666666655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EB1-4E7D-AED9-BBC1D304C8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5397504"/>
        <c:axId val="205767808"/>
      </c:barChart>
      <c:catAx>
        <c:axId val="2053975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05767808"/>
        <c:crosses val="autoZero"/>
        <c:auto val="1"/>
        <c:lblAlgn val="ctr"/>
        <c:lblOffset val="100"/>
        <c:noMultiLvlLbl val="0"/>
      </c:catAx>
      <c:valAx>
        <c:axId val="205767808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0539750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legend>
      <c:legendPos val="t"/>
      <c:overlay val="0"/>
    </c:legend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dynamique2</c:name>
    <c:fmtId val="53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8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292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3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4"/>
      </c:pivotFmt>
      <c:pivotFmt>
        <c:idx val="295"/>
      </c:pivotFmt>
      <c:pivotFmt>
        <c:idx val="296"/>
      </c:pivotFmt>
      <c:pivotFmt>
        <c:idx val="297"/>
      </c:pivotFmt>
      <c:pivotFmt>
        <c:idx val="298"/>
      </c:pivotFmt>
      <c:pivotFmt>
        <c:idx val="299"/>
      </c:pivotFmt>
      <c:pivotFmt>
        <c:idx val="300"/>
      </c:pivotFmt>
      <c:pivotFmt>
        <c:idx val="301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EFFECTIFS'!$B$23:$B$24</c:f>
              <c:strCache>
                <c:ptCount val="1"/>
                <c:pt idx="0">
                  <c:v>COURSE D'ORIENTATION</c:v>
                </c:pt>
              </c:strCache>
            </c:strRef>
          </c:tx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EFFECTIFS'!$B$25:$B$34</c:f>
              <c:numCache>
                <c:formatCode>0.00</c:formatCode>
                <c:ptCount val="10"/>
                <c:pt idx="0">
                  <c:v>11.38</c:v>
                </c:pt>
                <c:pt idx="1">
                  <c:v>12.498790322580644</c:v>
                </c:pt>
                <c:pt idx="2">
                  <c:v>11.795765472312704</c:v>
                </c:pt>
                <c:pt idx="3">
                  <c:v>11.3505</c:v>
                </c:pt>
                <c:pt idx="4">
                  <c:v>11.4</c:v>
                </c:pt>
                <c:pt idx="5">
                  <c:v>11.365104166666669</c:v>
                </c:pt>
                <c:pt idx="6">
                  <c:v>11.753681710213778</c:v>
                </c:pt>
                <c:pt idx="7">
                  <c:v>11.25</c:v>
                </c:pt>
                <c:pt idx="8">
                  <c:v>12.131072210065646</c:v>
                </c:pt>
                <c:pt idx="9">
                  <c:v>12.382480314960629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F57-4DB2-AE5B-81F080CAC5C9}"/>
            </c:ext>
          </c:extLst>
        </c:ser>
        <c:ser>
          <c:idx val="1"/>
          <c:order val="1"/>
          <c:tx>
            <c:strRef>
              <c:f>'TCD MOYENNES ET EFFECTIFS'!$C$23:$C$24</c:f>
              <c:strCache>
                <c:ptCount val="1"/>
                <c:pt idx="0">
                  <c:v>ESCALADE</c:v>
                </c:pt>
              </c:strCache>
            </c:strRef>
          </c:tx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EFFECTIFS'!$C$25:$C$34</c:f>
              <c:numCache>
                <c:formatCode>0.00</c:formatCode>
                <c:ptCount val="10"/>
                <c:pt idx="0">
                  <c:v>10.63</c:v>
                </c:pt>
                <c:pt idx="1">
                  <c:v>12.946190476190475</c:v>
                </c:pt>
                <c:pt idx="2">
                  <c:v>12.228395061728396</c:v>
                </c:pt>
                <c:pt idx="3">
                  <c:v>12.630699774266366</c:v>
                </c:pt>
                <c:pt idx="4">
                  <c:v>13.2</c:v>
                </c:pt>
                <c:pt idx="5">
                  <c:v>14.136979166666668</c:v>
                </c:pt>
                <c:pt idx="6">
                  <c:v>13.213992537313429</c:v>
                </c:pt>
                <c:pt idx="7">
                  <c:v>13.19773</c:v>
                </c:pt>
                <c:pt idx="8">
                  <c:v>13.443095238095237</c:v>
                </c:pt>
                <c:pt idx="9">
                  <c:v>13.672210953346855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F57-4DB2-AE5B-81F080CAC5C9}"/>
            </c:ext>
          </c:extLst>
        </c:ser>
        <c:ser>
          <c:idx val="2"/>
          <c:order val="2"/>
          <c:tx>
            <c:strRef>
              <c:f>'TCD MOYENNES ET EFFECTIFS'!$D$23:$D$24</c:f>
              <c:strCache>
                <c:ptCount val="1"/>
                <c:pt idx="0">
                  <c:v>SAUVETAGE</c:v>
                </c:pt>
              </c:strCache>
            </c:strRef>
          </c:tx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EFFECTIFS'!$D$25:$D$34</c:f>
              <c:numCache>
                <c:formatCode>0.00</c:formatCode>
                <c:ptCount val="10"/>
                <c:pt idx="0">
                  <c:v>14.27</c:v>
                </c:pt>
                <c:pt idx="1">
                  <c:v>16.25</c:v>
                </c:pt>
                <c:pt idx="2">
                  <c:v>12.14</c:v>
                </c:pt>
                <c:pt idx="3">
                  <c:v>9.7714285714285705</c:v>
                </c:pt>
                <c:pt idx="4">
                  <c:v>12.6</c:v>
                </c:pt>
                <c:pt idx="5">
                  <c:v>12.556521739130435</c:v>
                </c:pt>
                <c:pt idx="6">
                  <c:v>12.558252427184469</c:v>
                </c:pt>
                <c:pt idx="7">
                  <c:v>13.04602</c:v>
                </c:pt>
                <c:pt idx="8">
                  <c:v>12.376288659793815</c:v>
                </c:pt>
                <c:pt idx="9">
                  <c:v>11.303571428571429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F57-4DB2-AE5B-81F080CAC5C9}"/>
            </c:ext>
          </c:extLst>
        </c:ser>
        <c:ser>
          <c:idx val="3"/>
          <c:order val="3"/>
          <c:tx>
            <c:strRef>
              <c:f>'TCD MOYENNES ET EFFECTIFS'!$E$23:$E$24</c:f>
              <c:strCache>
                <c:ptCount val="1"/>
                <c:pt idx="0">
                  <c:v>VELO TOUT TERRAIN</c:v>
                </c:pt>
              </c:strCache>
            </c:strRef>
          </c:tx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EFFECTIFS'!$E$25:$E$34</c:f>
              <c:numCache>
                <c:formatCode>General</c:formatCode>
                <c:ptCount val="10"/>
                <c:pt idx="5" formatCode="0.00">
                  <c:v>13.285714285714286</c:v>
                </c:pt>
                <c:pt idx="6" formatCode="0.00">
                  <c:v>15</c:v>
                </c:pt>
                <c:pt idx="7" formatCode="0.00">
                  <c:v>9.4</c:v>
                </c:pt>
                <c:pt idx="8" formatCode="0.00">
                  <c:v>9.4</c:v>
                </c:pt>
                <c:pt idx="9" formatCode="0.00">
                  <c:v>12.25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F57-4DB2-AE5B-81F080CAC5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898240"/>
        <c:axId val="205771264"/>
      </c:lineChart>
      <c:catAx>
        <c:axId val="20589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71264"/>
        <c:crosses val="autoZero"/>
        <c:auto val="1"/>
        <c:lblAlgn val="ctr"/>
        <c:lblOffset val="100"/>
        <c:noMultiLvlLbl val="0"/>
      </c:catAx>
      <c:valAx>
        <c:axId val="205771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8982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dynamique1</c:name>
    <c:fmtId val="37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13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4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5"/>
      </c:pivotFmt>
      <c:pivotFmt>
        <c:idx val="16"/>
      </c:pivotFmt>
      <c:pivotFmt>
        <c:idx val="17"/>
      </c:pivotFmt>
      <c:pivotFmt>
        <c:idx val="18"/>
      </c:pivotFmt>
      <c:pivotFmt>
        <c:idx val="19"/>
      </c:pivotFmt>
      <c:pivotFmt>
        <c:idx val="20"/>
      </c:pivotFmt>
      <c:pivotFmt>
        <c:idx val="21"/>
      </c:pivotFmt>
      <c:pivotFmt>
        <c:idx val="22"/>
      </c:pivotFmt>
    </c:pivotFmts>
    <c:plotArea>
      <c:layout>
        <c:manualLayout>
          <c:layoutTarget val="inner"/>
          <c:xMode val="edge"/>
          <c:yMode val="edge"/>
          <c:x val="0.17700951443569554"/>
          <c:y val="2.7484239558707643E-2"/>
          <c:w val="0.82152067440168108"/>
          <c:h val="0.68916403363592293"/>
        </c:manualLayout>
      </c:layout>
      <c:lineChart>
        <c:grouping val="standard"/>
        <c:varyColors val="0"/>
        <c:ser>
          <c:idx val="0"/>
          <c:order val="0"/>
          <c:tx>
            <c:strRef>
              <c:f>'TCD MOYENNES ET EFFECTIFS'!$B$3:$B$4</c:f>
              <c:strCache>
                <c:ptCount val="1"/>
                <c:pt idx="0">
                  <c:v>COURSE D'ORIENTATION</c:v>
                </c:pt>
              </c:strCache>
            </c:strRef>
          </c:tx>
          <c:cat>
            <c:strRef>
              <c:f>'TCD MOYENNES ET EFFECTIFS'!$A$5:$A$14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EFFECTIFS'!$B$5:$B$14</c:f>
              <c:numCache>
                <c:formatCode>General</c:formatCode>
                <c:ptCount val="10"/>
                <c:pt idx="0">
                  <c:v>226</c:v>
                </c:pt>
                <c:pt idx="1">
                  <c:v>248</c:v>
                </c:pt>
                <c:pt idx="2">
                  <c:v>307</c:v>
                </c:pt>
                <c:pt idx="3">
                  <c:v>410</c:v>
                </c:pt>
                <c:pt idx="4">
                  <c:v>453</c:v>
                </c:pt>
                <c:pt idx="5">
                  <c:v>391</c:v>
                </c:pt>
                <c:pt idx="6">
                  <c:v>430</c:v>
                </c:pt>
                <c:pt idx="7">
                  <c:v>485</c:v>
                </c:pt>
                <c:pt idx="8">
                  <c:v>468</c:v>
                </c:pt>
                <c:pt idx="9">
                  <c:v>520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B6-41D8-B0FF-553C9A6D64D5}"/>
            </c:ext>
          </c:extLst>
        </c:ser>
        <c:ser>
          <c:idx val="1"/>
          <c:order val="1"/>
          <c:tx>
            <c:strRef>
              <c:f>'TCD MOYENNES ET EFFECTIFS'!$C$3:$C$4</c:f>
              <c:strCache>
                <c:ptCount val="1"/>
                <c:pt idx="0">
                  <c:v>ESCALADE</c:v>
                </c:pt>
              </c:strCache>
            </c:strRef>
          </c:tx>
          <c:cat>
            <c:strRef>
              <c:f>'TCD MOYENNES ET EFFECTIFS'!$A$5:$A$14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EFFECTIFS'!$C$5:$C$14</c:f>
              <c:numCache>
                <c:formatCode>General</c:formatCode>
                <c:ptCount val="10"/>
                <c:pt idx="0">
                  <c:v>248</c:v>
                </c:pt>
                <c:pt idx="1">
                  <c:v>210</c:v>
                </c:pt>
                <c:pt idx="2">
                  <c:v>162</c:v>
                </c:pt>
                <c:pt idx="3">
                  <c:v>449</c:v>
                </c:pt>
                <c:pt idx="4">
                  <c:v>428</c:v>
                </c:pt>
                <c:pt idx="5">
                  <c:v>395</c:v>
                </c:pt>
                <c:pt idx="6">
                  <c:v>543</c:v>
                </c:pt>
                <c:pt idx="7">
                  <c:v>407</c:v>
                </c:pt>
                <c:pt idx="8">
                  <c:v>429</c:v>
                </c:pt>
                <c:pt idx="9">
                  <c:v>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0B6-41D8-B0FF-553C9A6D64D5}"/>
            </c:ext>
          </c:extLst>
        </c:ser>
        <c:ser>
          <c:idx val="2"/>
          <c:order val="2"/>
          <c:tx>
            <c:strRef>
              <c:f>'TCD MOYENNES ET EFFECTIFS'!$D$3:$D$4</c:f>
              <c:strCache>
                <c:ptCount val="1"/>
                <c:pt idx="0">
                  <c:v>SAUVETAGE</c:v>
                </c:pt>
              </c:strCache>
            </c:strRef>
          </c:tx>
          <c:cat>
            <c:strRef>
              <c:f>'TCD MOYENNES ET EFFECTIFS'!$A$5:$A$14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EFFECTIFS'!$D$5:$D$14</c:f>
              <c:numCache>
                <c:formatCode>General</c:formatCode>
                <c:ptCount val="10"/>
                <c:pt idx="0">
                  <c:v>21</c:v>
                </c:pt>
                <c:pt idx="1">
                  <c:v>6</c:v>
                </c:pt>
                <c:pt idx="2">
                  <c:v>25</c:v>
                </c:pt>
                <c:pt idx="3">
                  <c:v>94</c:v>
                </c:pt>
                <c:pt idx="4">
                  <c:v>111</c:v>
                </c:pt>
                <c:pt idx="5">
                  <c:v>102</c:v>
                </c:pt>
                <c:pt idx="6">
                  <c:v>110</c:v>
                </c:pt>
                <c:pt idx="7">
                  <c:v>116</c:v>
                </c:pt>
                <c:pt idx="8">
                  <c:v>99</c:v>
                </c:pt>
                <c:pt idx="9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0B6-41D8-B0FF-553C9A6D64D5}"/>
            </c:ext>
          </c:extLst>
        </c:ser>
        <c:ser>
          <c:idx val="3"/>
          <c:order val="3"/>
          <c:tx>
            <c:strRef>
              <c:f>'TCD MOYENNES ET EFFECTIFS'!$E$3:$E$4</c:f>
              <c:strCache>
                <c:ptCount val="1"/>
                <c:pt idx="0">
                  <c:v>VELO TOUT TERRAIN</c:v>
                </c:pt>
              </c:strCache>
            </c:strRef>
          </c:tx>
          <c:cat>
            <c:strRef>
              <c:f>'TCD MOYENNES ET EFFECTIFS'!$A$5:$A$14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EFFECTIFS'!$E$5:$E$14</c:f>
              <c:numCache>
                <c:formatCode>General</c:formatCode>
                <c:ptCount val="10"/>
                <c:pt idx="5">
                  <c:v>7</c:v>
                </c:pt>
                <c:pt idx="6">
                  <c:v>1</c:v>
                </c:pt>
                <c:pt idx="7">
                  <c:v>6</c:v>
                </c:pt>
                <c:pt idx="8">
                  <c:v>6</c:v>
                </c:pt>
                <c:pt idx="9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0B6-41D8-B0FF-553C9A6D64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126080"/>
        <c:axId val="205769536"/>
      </c:lineChart>
      <c:catAx>
        <c:axId val="206126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69536"/>
        <c:crosses val="autoZero"/>
        <c:auto val="1"/>
        <c:lblAlgn val="ctr"/>
        <c:lblOffset val="100"/>
        <c:noMultiLvlLbl val="0"/>
      </c:catAx>
      <c:valAx>
        <c:axId val="20576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61260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dynamique4</c:name>
    <c:fmtId val="42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2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293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4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5"/>
      </c:pivotFmt>
      <c:pivotFmt>
        <c:idx val="296"/>
      </c:pivotFmt>
      <c:pivotFmt>
        <c:idx val="297"/>
      </c:pivotFmt>
      <c:pivotFmt>
        <c:idx val="298"/>
      </c:pivotFmt>
      <c:pivotFmt>
        <c:idx val="299"/>
      </c:pivotFmt>
      <c:pivotFmt>
        <c:idx val="300"/>
      </c:pivotFmt>
      <c:pivotFmt>
        <c:idx val="301"/>
      </c:pivotFmt>
      <c:pivotFmt>
        <c:idx val="302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EFFECTIFS'!$B$65:$B$66</c:f>
              <c:strCache>
                <c:ptCount val="1"/>
                <c:pt idx="0">
                  <c:v>COURSE D'ORIENTATION</c:v>
                </c:pt>
              </c:strCache>
            </c:strRef>
          </c:tx>
          <c:cat>
            <c:strRef>
              <c:f>'TCD MOYENNES ET EFFECTIFS'!$A$67:$A$76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EFFECTIFS'!$B$67:$B$76</c:f>
              <c:numCache>
                <c:formatCode>0.00</c:formatCode>
                <c:ptCount val="10"/>
                <c:pt idx="0">
                  <c:v>12.82</c:v>
                </c:pt>
                <c:pt idx="1">
                  <c:v>12.80867924528302</c:v>
                </c:pt>
                <c:pt idx="2">
                  <c:v>12.484897959183675</c:v>
                </c:pt>
                <c:pt idx="3">
                  <c:v>13.013870246085013</c:v>
                </c:pt>
                <c:pt idx="4">
                  <c:v>12.7</c:v>
                </c:pt>
                <c:pt idx="5">
                  <c:v>12.681818181818183</c:v>
                </c:pt>
                <c:pt idx="6">
                  <c:v>13.404722792607803</c:v>
                </c:pt>
                <c:pt idx="7">
                  <c:v>13.295590000000001</c:v>
                </c:pt>
                <c:pt idx="8">
                  <c:v>13.626439232409382</c:v>
                </c:pt>
                <c:pt idx="9">
                  <c:v>13.263589743589735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75-4141-A88B-5489C004F657}"/>
            </c:ext>
          </c:extLst>
        </c:ser>
        <c:ser>
          <c:idx val="1"/>
          <c:order val="1"/>
          <c:tx>
            <c:strRef>
              <c:f>'TCD MOYENNES ET EFFECTIFS'!$C$65:$C$66</c:f>
              <c:strCache>
                <c:ptCount val="1"/>
                <c:pt idx="0">
                  <c:v>ESCALADE</c:v>
                </c:pt>
              </c:strCache>
            </c:strRef>
          </c:tx>
          <c:cat>
            <c:strRef>
              <c:f>'TCD MOYENNES ET EFFECTIFS'!$A$67:$A$76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EFFECTIFS'!$C$67:$C$76</c:f>
              <c:numCache>
                <c:formatCode>0.00</c:formatCode>
                <c:ptCount val="10"/>
                <c:pt idx="0">
                  <c:v>12.53</c:v>
                </c:pt>
                <c:pt idx="1">
                  <c:v>13.478151260504202</c:v>
                </c:pt>
                <c:pt idx="2">
                  <c:v>12.575418994413408</c:v>
                </c:pt>
                <c:pt idx="3">
                  <c:v>13.520695652173915</c:v>
                </c:pt>
                <c:pt idx="4">
                  <c:v>13.4</c:v>
                </c:pt>
                <c:pt idx="5">
                  <c:v>13.952554744525548</c:v>
                </c:pt>
                <c:pt idx="6">
                  <c:v>14.22811387900356</c:v>
                </c:pt>
                <c:pt idx="7">
                  <c:v>13.532550000000001</c:v>
                </c:pt>
                <c:pt idx="8">
                  <c:v>13.929066985645933</c:v>
                </c:pt>
                <c:pt idx="9">
                  <c:v>13.659276437847868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075-4141-A88B-5489C004F657}"/>
            </c:ext>
          </c:extLst>
        </c:ser>
        <c:ser>
          <c:idx val="2"/>
          <c:order val="2"/>
          <c:tx>
            <c:strRef>
              <c:f>'TCD MOYENNES ET EFFECTIFS'!$D$65:$D$66</c:f>
              <c:strCache>
                <c:ptCount val="1"/>
                <c:pt idx="0">
                  <c:v>SAUVETAGE</c:v>
                </c:pt>
              </c:strCache>
            </c:strRef>
          </c:tx>
          <c:cat>
            <c:strRef>
              <c:f>'TCD MOYENNES ET EFFECTIFS'!$A$67:$A$76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EFFECTIFS'!$D$67:$D$76</c:f>
              <c:numCache>
                <c:formatCode>0.00</c:formatCode>
                <c:ptCount val="10"/>
                <c:pt idx="0">
                  <c:v>11.99</c:v>
                </c:pt>
                <c:pt idx="1">
                  <c:v>14.642105263157895</c:v>
                </c:pt>
                <c:pt idx="2">
                  <c:v>17.722222222222221</c:v>
                </c:pt>
                <c:pt idx="3">
                  <c:v>12.522619047619049</c:v>
                </c:pt>
                <c:pt idx="4">
                  <c:v>14.6</c:v>
                </c:pt>
                <c:pt idx="5">
                  <c:v>14.78125</c:v>
                </c:pt>
                <c:pt idx="6">
                  <c:v>13.908695652173913</c:v>
                </c:pt>
                <c:pt idx="7">
                  <c:v>13.8375</c:v>
                </c:pt>
                <c:pt idx="8">
                  <c:v>14.576388888888889</c:v>
                </c:pt>
                <c:pt idx="9">
                  <c:v>14.254901960784315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075-4141-A88B-5489C004F657}"/>
            </c:ext>
          </c:extLst>
        </c:ser>
        <c:ser>
          <c:idx val="3"/>
          <c:order val="3"/>
          <c:tx>
            <c:strRef>
              <c:f>'TCD MOYENNES ET EFFECTIFS'!$E$65:$E$66</c:f>
              <c:strCache>
                <c:ptCount val="1"/>
                <c:pt idx="0">
                  <c:v>VELO TOUT TERRAIN</c:v>
                </c:pt>
              </c:strCache>
            </c:strRef>
          </c:tx>
          <c:cat>
            <c:strRef>
              <c:f>'TCD MOYENNES ET EFFECTIFS'!$A$67:$A$76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EFFECTIFS'!$E$67:$E$76</c:f>
              <c:numCache>
                <c:formatCode>General</c:formatCode>
                <c:ptCount val="10"/>
                <c:pt idx="5" formatCode="0.00">
                  <c:v>12.75</c:v>
                </c:pt>
                <c:pt idx="6" formatCode="0.00">
                  <c:v>15.6</c:v>
                </c:pt>
                <c:pt idx="7" formatCode="0.00">
                  <c:v>9</c:v>
                </c:pt>
                <c:pt idx="8" formatCode="0.00">
                  <c:v>9</c:v>
                </c:pt>
                <c:pt idx="9" formatCode="0.00">
                  <c:v>14.526666666666666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075-4141-A88B-5489C004F6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527936"/>
        <c:axId val="207888960"/>
      </c:lineChart>
      <c:catAx>
        <c:axId val="20752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888960"/>
        <c:crosses val="autoZero"/>
        <c:auto val="1"/>
        <c:lblAlgn val="ctr"/>
        <c:lblOffset val="100"/>
        <c:noMultiLvlLbl val="0"/>
      </c:catAx>
      <c:valAx>
        <c:axId val="207888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5279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dynamique3</c:name>
    <c:fmtId val="40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8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129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30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  <c:pivotFmt>
        <c:idx val="137"/>
      </c:pivotFmt>
      <c:pivotFmt>
        <c:idx val="138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EFFECTIFS'!$B$45:$B$46</c:f>
              <c:strCache>
                <c:ptCount val="1"/>
                <c:pt idx="0">
                  <c:v>COURSE D'ORIENTATION</c:v>
                </c:pt>
              </c:strCache>
            </c:strRef>
          </c:tx>
          <c:cat>
            <c:strRef>
              <c:f>'TCD MOYENNES ET EFFECTIFS'!$A$47:$A$56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EFFECTIFS'!$B$47:$B$56</c:f>
              <c:numCache>
                <c:formatCode>General</c:formatCode>
                <c:ptCount val="10"/>
                <c:pt idx="0">
                  <c:v>247</c:v>
                </c:pt>
                <c:pt idx="1">
                  <c:v>265</c:v>
                </c:pt>
                <c:pt idx="2">
                  <c:v>245</c:v>
                </c:pt>
                <c:pt idx="3">
                  <c:v>448</c:v>
                </c:pt>
                <c:pt idx="4">
                  <c:v>451</c:v>
                </c:pt>
                <c:pt idx="5">
                  <c:v>518</c:v>
                </c:pt>
                <c:pt idx="6">
                  <c:v>491</c:v>
                </c:pt>
                <c:pt idx="7">
                  <c:v>508</c:v>
                </c:pt>
                <c:pt idx="8">
                  <c:v>473</c:v>
                </c:pt>
                <c:pt idx="9">
                  <c:v>589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665-4398-9B14-D3FCD53F5D95}"/>
            </c:ext>
          </c:extLst>
        </c:ser>
        <c:ser>
          <c:idx val="1"/>
          <c:order val="1"/>
          <c:tx>
            <c:strRef>
              <c:f>'TCD MOYENNES ET EFFECTIFS'!$C$45:$C$46</c:f>
              <c:strCache>
                <c:ptCount val="1"/>
                <c:pt idx="0">
                  <c:v>ESCALADE</c:v>
                </c:pt>
              </c:strCache>
            </c:strRef>
          </c:tx>
          <c:cat>
            <c:strRef>
              <c:f>'TCD MOYENNES ET EFFECTIFS'!$A$47:$A$56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EFFECTIFS'!$C$47:$C$56</c:f>
              <c:numCache>
                <c:formatCode>General</c:formatCode>
                <c:ptCount val="10"/>
                <c:pt idx="0">
                  <c:v>254</c:v>
                </c:pt>
                <c:pt idx="1">
                  <c:v>238</c:v>
                </c:pt>
                <c:pt idx="2">
                  <c:v>358</c:v>
                </c:pt>
                <c:pt idx="3">
                  <c:v>580</c:v>
                </c:pt>
                <c:pt idx="4">
                  <c:v>628</c:v>
                </c:pt>
                <c:pt idx="5">
                  <c:v>688</c:v>
                </c:pt>
                <c:pt idx="6">
                  <c:v>849</c:v>
                </c:pt>
                <c:pt idx="7">
                  <c:v>776</c:v>
                </c:pt>
                <c:pt idx="8">
                  <c:v>843</c:v>
                </c:pt>
                <c:pt idx="9">
                  <c:v>1093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665-4398-9B14-D3FCD53F5D95}"/>
            </c:ext>
          </c:extLst>
        </c:ser>
        <c:ser>
          <c:idx val="2"/>
          <c:order val="2"/>
          <c:tx>
            <c:strRef>
              <c:f>'TCD MOYENNES ET EFFECTIFS'!$D$45:$D$46</c:f>
              <c:strCache>
                <c:ptCount val="1"/>
                <c:pt idx="0">
                  <c:v>SAUVETAGE</c:v>
                </c:pt>
              </c:strCache>
            </c:strRef>
          </c:tx>
          <c:cat>
            <c:strRef>
              <c:f>'TCD MOYENNES ET EFFECTIFS'!$A$47:$A$56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EFFECTIFS'!$D$47:$D$56</c:f>
              <c:numCache>
                <c:formatCode>General</c:formatCode>
                <c:ptCount val="10"/>
                <c:pt idx="0">
                  <c:v>17</c:v>
                </c:pt>
                <c:pt idx="1">
                  <c:v>19</c:v>
                </c:pt>
                <c:pt idx="2">
                  <c:v>9</c:v>
                </c:pt>
                <c:pt idx="3">
                  <c:v>86</c:v>
                </c:pt>
                <c:pt idx="4">
                  <c:v>141</c:v>
                </c:pt>
                <c:pt idx="5">
                  <c:v>147</c:v>
                </c:pt>
                <c:pt idx="6">
                  <c:v>117</c:v>
                </c:pt>
                <c:pt idx="7">
                  <c:v>116</c:v>
                </c:pt>
                <c:pt idx="8">
                  <c:v>145</c:v>
                </c:pt>
                <c:pt idx="9">
                  <c:v>106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665-4398-9B14-D3FCD53F5D95}"/>
            </c:ext>
          </c:extLst>
        </c:ser>
        <c:ser>
          <c:idx val="3"/>
          <c:order val="3"/>
          <c:tx>
            <c:strRef>
              <c:f>'TCD MOYENNES ET EFFECTIFS'!$E$45:$E$46</c:f>
              <c:strCache>
                <c:ptCount val="1"/>
                <c:pt idx="0">
                  <c:v>VELO TOUT TERRAIN</c:v>
                </c:pt>
              </c:strCache>
            </c:strRef>
          </c:tx>
          <c:cat>
            <c:strRef>
              <c:f>'TCD MOYENNES ET EFFECTIFS'!$A$47:$A$56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EFFECTIFS'!$E$47:$E$56</c:f>
              <c:numCache>
                <c:formatCode>General</c:formatCode>
                <c:ptCount val="10"/>
                <c:pt idx="5">
                  <c:v>2</c:v>
                </c:pt>
                <c:pt idx="6">
                  <c:v>5</c:v>
                </c:pt>
                <c:pt idx="7">
                  <c:v>2</c:v>
                </c:pt>
                <c:pt idx="8">
                  <c:v>2</c:v>
                </c:pt>
                <c:pt idx="9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665-4398-9B14-D3FCD53F5D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899776"/>
        <c:axId val="205773568"/>
      </c:lineChart>
      <c:catAx>
        <c:axId val="20589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73568"/>
        <c:crosses val="autoZero"/>
        <c:auto val="1"/>
        <c:lblAlgn val="ctr"/>
        <c:lblOffset val="100"/>
        <c:noMultiLvlLbl val="0"/>
      </c:catAx>
      <c:valAx>
        <c:axId val="20577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8997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/>
              <a:t>CAP BEP Différentiel G/F</a:t>
            </a:r>
          </a:p>
        </c:rich>
      </c:tx>
      <c:layout>
        <c:manualLayout>
          <c:xMode val="edge"/>
          <c:yMode val="edge"/>
          <c:x val="0.36009765760412027"/>
          <c:y val="0.92070233464253715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541353383458646"/>
          <c:y val="0.10382569066817512"/>
          <c:w val="0.79174612898239749"/>
          <c:h val="0.79781846513439814"/>
        </c:manualLayout>
      </c:layout>
      <c:lineChart>
        <c:grouping val="standard"/>
        <c:varyColors val="0"/>
        <c:ser>
          <c:idx val="0"/>
          <c:order val="0"/>
          <c:spPr>
            <a:ln w="25400">
              <a:solidFill>
                <a:srgbClr val="00000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99CC00"/>
                </a:solidFill>
                <a:prstDash val="solid"/>
              </a:ln>
            </c:spPr>
            <c:trendlineType val="log"/>
            <c:dispRSqr val="0"/>
            <c:dispEq val="0"/>
          </c:trendline>
          <c:cat>
            <c:numRef>
              <c:f>GENERALITES!$G$56:$G$67</c:f>
              <c:numCache>
                <c:formatCode>General</c:formatCode>
                <c:ptCount val="12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</c:numCache>
            </c:numRef>
          </c:cat>
          <c:val>
            <c:numRef>
              <c:f>GENERALITES!$H$56:$H$67</c:f>
              <c:numCache>
                <c:formatCode>General</c:formatCode>
                <c:ptCount val="12"/>
                <c:pt idx="0">
                  <c:v>-1.1200000000000001</c:v>
                </c:pt>
                <c:pt idx="1">
                  <c:v>-1.04</c:v>
                </c:pt>
                <c:pt idx="2">
                  <c:v>-0.8</c:v>
                </c:pt>
                <c:pt idx="3">
                  <c:v>-0.9</c:v>
                </c:pt>
                <c:pt idx="4">
                  <c:v>-0.8</c:v>
                </c:pt>
                <c:pt idx="5">
                  <c:v>-0.9</c:v>
                </c:pt>
                <c:pt idx="6">
                  <c:v>-0.85</c:v>
                </c:pt>
                <c:pt idx="7" formatCode="0.00">
                  <c:v>-0.92450395697010812</c:v>
                </c:pt>
                <c:pt idx="8" formatCode="0.00">
                  <c:v>-0.84</c:v>
                </c:pt>
                <c:pt idx="9" formatCode="0.00">
                  <c:v>-0.57999999999999996</c:v>
                </c:pt>
                <c:pt idx="10" formatCode="0.00">
                  <c:v>-0.78</c:v>
                </c:pt>
                <c:pt idx="11" formatCode="0.00">
                  <c:v>-0.51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C36-4D12-BAF2-9333D9C9DB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1143936"/>
        <c:axId val="192560448"/>
      </c:lineChart>
      <c:catAx>
        <c:axId val="191143936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General" sourceLinked="1"/>
        <c:majorTickMark val="in"/>
        <c:minorTickMark val="none"/>
        <c:tickLblPos val="high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9256044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92560448"/>
        <c:scaling>
          <c:orientation val="minMax"/>
          <c:max val="-0.4"/>
          <c:min val="-1.6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91143936"/>
        <c:crosses val="autoZero"/>
        <c:crossBetween val="between"/>
        <c:minorUnit val="0.1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4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CAPBEP.xlsm]RESUME PAR CE ET ECARTS TYPE!Tableau croisé dynamique13</c:name>
    <c:fmtId val="44"/>
  </c:pivotSource>
  <c:chart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  <c:spPr>
          <a:solidFill>
            <a:srgbClr val="0070C0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rgbClr val="D638BF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ln w="28575">
            <a:solidFill>
              <a:srgbClr val="00B0F0"/>
            </a:solidFill>
          </a:ln>
        </c:spPr>
        <c:marker>
          <c:symbol val="diamond"/>
          <c:size val="6"/>
          <c:spPr>
            <a:ln w="28575">
              <a:solidFill>
                <a:srgbClr val="00B0F0"/>
              </a:solidFill>
            </a:ln>
          </c:spPr>
        </c:marker>
      </c:pivotFmt>
      <c:pivotFmt>
        <c:idx val="18"/>
        <c:spPr>
          <a:ln w="28575">
            <a:solidFill>
              <a:srgbClr val="FF99FF"/>
            </a:solidFill>
          </a:ln>
        </c:spPr>
        <c:marker>
          <c:symbol val="x"/>
          <c:size val="6"/>
          <c:spPr>
            <a:ln w="28575">
              <a:solidFill>
                <a:srgbClr val="FF99FF"/>
              </a:solidFill>
            </a:ln>
          </c:spPr>
        </c:marker>
      </c:pivotFmt>
      <c:pivotFmt>
        <c:idx val="19"/>
        <c:spPr>
          <a:ln w="28575">
            <a:prstDash val="sysDot"/>
          </a:ln>
        </c:spPr>
        <c:marker>
          <c:symbol val="none"/>
        </c:marker>
      </c:pivotFmt>
      <c:pivotFmt>
        <c:idx val="20"/>
        <c:spPr>
          <a:ln w="28575">
            <a:solidFill>
              <a:srgbClr val="E06ACF"/>
            </a:solidFill>
            <a:prstDash val="sysDash"/>
          </a:ln>
        </c:spPr>
        <c:marker>
          <c:symbol val="none"/>
        </c:marker>
      </c:pivotFmt>
      <c:pivotFmt>
        <c:idx val="21"/>
        <c:spPr>
          <a:ln w="28575">
            <a:prstDash val="sysDash"/>
          </a:ln>
        </c:spPr>
        <c:marker>
          <c:symbol val="none"/>
        </c:marker>
      </c:pivotFmt>
      <c:pivotFmt>
        <c:idx val="22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23"/>
      </c:pivotFmt>
      <c:pivotFmt>
        <c:idx val="24"/>
        <c:spPr>
          <a:solidFill>
            <a:srgbClr val="0070C0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rgbClr val="D638BF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ln w="28575">
            <a:solidFill>
              <a:srgbClr val="00B0F0"/>
            </a:solidFill>
          </a:ln>
        </c:spPr>
        <c:marker>
          <c:symbol val="diamond"/>
          <c:size val="6"/>
          <c:spPr>
            <a:ln w="28575">
              <a:solidFill>
                <a:srgbClr val="00B0F0"/>
              </a:solidFill>
            </a:ln>
          </c:spPr>
        </c:marker>
      </c:pivotFmt>
      <c:pivotFmt>
        <c:idx val="27"/>
        <c:spPr>
          <a:ln w="28575">
            <a:solidFill>
              <a:srgbClr val="FF99FF"/>
            </a:solidFill>
          </a:ln>
        </c:spPr>
        <c:marker>
          <c:symbol val="x"/>
          <c:size val="6"/>
          <c:spPr>
            <a:ln w="28575">
              <a:solidFill>
                <a:srgbClr val="FF99FF"/>
              </a:solidFill>
            </a:ln>
          </c:spPr>
        </c:marker>
      </c:pivotFmt>
      <c:pivotFmt>
        <c:idx val="28"/>
        <c:spPr>
          <a:ln w="28575">
            <a:prstDash val="sysDot"/>
          </a:ln>
        </c:spPr>
        <c:marker>
          <c:symbol val="none"/>
        </c:marker>
      </c:pivotFmt>
      <c:pivotFmt>
        <c:idx val="29"/>
        <c:spPr>
          <a:ln w="28575">
            <a:solidFill>
              <a:srgbClr val="E06ACF"/>
            </a:solidFill>
            <a:prstDash val="sysDash"/>
          </a:ln>
        </c:spPr>
        <c:marker>
          <c:symbol val="none"/>
        </c:marker>
      </c:pivotFmt>
      <c:pivotFmt>
        <c:idx val="30"/>
        <c:spPr>
          <a:ln w="28575">
            <a:prstDash val="sysDash"/>
          </a:ln>
        </c:spPr>
        <c:marker>
          <c:symbol val="none"/>
        </c:marker>
      </c:pivotFmt>
      <c:pivotFmt>
        <c:idx val="31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32"/>
        <c:spPr>
          <a:solidFill>
            <a:srgbClr val="0070C0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rgbClr val="D638BF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ln w="28575">
            <a:solidFill>
              <a:srgbClr val="00B0F0"/>
            </a:solidFill>
          </a:ln>
        </c:spPr>
        <c:marker>
          <c:symbol val="diamond"/>
          <c:size val="6"/>
          <c:spPr>
            <a:ln w="28575">
              <a:solidFill>
                <a:srgbClr val="00B0F0"/>
              </a:solidFill>
            </a:ln>
          </c:spPr>
        </c:marker>
      </c:pivotFmt>
      <c:pivotFmt>
        <c:idx val="35"/>
        <c:spPr>
          <a:ln w="28575">
            <a:solidFill>
              <a:srgbClr val="FF99FF"/>
            </a:solidFill>
          </a:ln>
        </c:spPr>
        <c:marker>
          <c:symbol val="x"/>
          <c:size val="6"/>
          <c:spPr>
            <a:ln w="28575">
              <a:solidFill>
                <a:srgbClr val="FF99FF"/>
              </a:solidFill>
            </a:ln>
          </c:spPr>
        </c:marker>
      </c:pivotFmt>
      <c:pivotFmt>
        <c:idx val="36"/>
        <c:spPr>
          <a:ln w="28575">
            <a:prstDash val="sysDot"/>
          </a:ln>
        </c:spPr>
        <c:marker>
          <c:symbol val="none"/>
        </c:marker>
      </c:pivotFmt>
      <c:pivotFmt>
        <c:idx val="37"/>
        <c:spPr>
          <a:ln w="28575">
            <a:solidFill>
              <a:srgbClr val="E06ACF"/>
            </a:solidFill>
            <a:prstDash val="sysDash"/>
          </a:ln>
        </c:spPr>
        <c:marker>
          <c:symbol val="none"/>
        </c:marker>
      </c:pivotFmt>
      <c:pivotFmt>
        <c:idx val="38"/>
        <c:spPr>
          <a:ln w="28575">
            <a:prstDash val="sysDash"/>
          </a:ln>
        </c:spPr>
        <c:marker>
          <c:symbol val="none"/>
        </c:marker>
      </c:pivotFmt>
      <c:pivotFmt>
        <c:idx val="39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6.0636627631906533E-2"/>
          <c:y val="3.980502975092616E-2"/>
          <c:w val="0.83773960351560883"/>
          <c:h val="0.697320818884973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'RESUME PAR CE ET ECARTS TYPE'!$B$4</c:f>
              <c:strCache>
                <c:ptCount val="1"/>
                <c:pt idx="0">
                  <c:v> EFF G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'RESUME PAR CE ET ECARTS TYPE'!$A$5:$A$11</c:f>
              <c:strCache>
                <c:ptCount val="6"/>
                <c:pt idx="0">
                  <c:v>ACROSPORT</c:v>
                </c:pt>
                <c:pt idx="1">
                  <c:v>AÉROBIC</c:v>
                </c:pt>
                <c:pt idx="2">
                  <c:v>ARTS DU CIRQUE</c:v>
                </c:pt>
                <c:pt idx="3">
                  <c:v>DANSE</c:v>
                </c:pt>
                <c:pt idx="4">
                  <c:v>GYMNASTIQUE (SOL ET AGRES)</c:v>
                </c:pt>
                <c:pt idx="5">
                  <c:v>SAUT DE CHEVAL</c:v>
                </c:pt>
              </c:strCache>
            </c:strRef>
          </c:cat>
          <c:val>
            <c:numRef>
              <c:f>'RESUME PAR CE ET ECARTS TYPE'!$B$5:$B$11</c:f>
              <c:numCache>
                <c:formatCode>General</c:formatCode>
                <c:ptCount val="6"/>
                <c:pt idx="0">
                  <c:v>687</c:v>
                </c:pt>
                <c:pt idx="2">
                  <c:v>14</c:v>
                </c:pt>
                <c:pt idx="3">
                  <c:v>32</c:v>
                </c:pt>
                <c:pt idx="4">
                  <c:v>198</c:v>
                </c:pt>
                <c:pt idx="5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83-4166-A32A-101D2FD34291}"/>
            </c:ext>
          </c:extLst>
        </c:ser>
        <c:ser>
          <c:idx val="1"/>
          <c:order val="1"/>
          <c:tx>
            <c:strRef>
              <c:f>'RESUME PAR CE ET ECARTS TYPE'!$C$4</c:f>
              <c:strCache>
                <c:ptCount val="1"/>
                <c:pt idx="0">
                  <c:v> EFF F</c:v>
                </c:pt>
              </c:strCache>
            </c:strRef>
          </c:tx>
          <c:spPr>
            <a:solidFill>
              <a:srgbClr val="D638B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'RESUME PAR CE ET ECARTS TYPE'!$A$5:$A$11</c:f>
              <c:strCache>
                <c:ptCount val="6"/>
                <c:pt idx="0">
                  <c:v>ACROSPORT</c:v>
                </c:pt>
                <c:pt idx="1">
                  <c:v>AÉROBIC</c:v>
                </c:pt>
                <c:pt idx="2">
                  <c:v>ARTS DU CIRQUE</c:v>
                </c:pt>
                <c:pt idx="3">
                  <c:v>DANSE</c:v>
                </c:pt>
                <c:pt idx="4">
                  <c:v>GYMNASTIQUE (SOL ET AGRES)</c:v>
                </c:pt>
                <c:pt idx="5">
                  <c:v>SAUT DE CHEVAL</c:v>
                </c:pt>
              </c:strCache>
            </c:strRef>
          </c:cat>
          <c:val>
            <c:numRef>
              <c:f>'RESUME PAR CE ET ECARTS TYPE'!$C$5:$C$11</c:f>
              <c:numCache>
                <c:formatCode>General</c:formatCode>
                <c:ptCount val="6"/>
                <c:pt idx="0">
                  <c:v>746</c:v>
                </c:pt>
                <c:pt idx="1">
                  <c:v>35</c:v>
                </c:pt>
                <c:pt idx="2">
                  <c:v>12</c:v>
                </c:pt>
                <c:pt idx="3">
                  <c:v>283</c:v>
                </c:pt>
                <c:pt idx="4">
                  <c:v>261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83-4166-A32A-101D2FD3429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05191680"/>
        <c:axId val="162700032"/>
      </c:barChart>
      <c:lineChart>
        <c:grouping val="standard"/>
        <c:varyColors val="0"/>
        <c:ser>
          <c:idx val="2"/>
          <c:order val="2"/>
          <c:tx>
            <c:strRef>
              <c:f>'RESUME PAR CE ET ECARTS TYPE'!$D$4</c:f>
              <c:strCache>
                <c:ptCount val="1"/>
                <c:pt idx="0">
                  <c:v> Moy G</c:v>
                </c:pt>
              </c:strCache>
            </c:strRef>
          </c:tx>
          <c:spPr>
            <a:ln w="28575">
              <a:solidFill>
                <a:srgbClr val="00B0F0"/>
              </a:solidFill>
            </a:ln>
          </c:spPr>
          <c:marker>
            <c:symbol val="diamond"/>
            <c:size val="6"/>
            <c:spPr>
              <a:ln w="28575">
                <a:solidFill>
                  <a:srgbClr val="00B0F0"/>
                </a:solidFill>
              </a:ln>
            </c:spPr>
          </c:marker>
          <c:cat>
            <c:strRef>
              <c:f>'RESUME PAR CE ET ECARTS TYPE'!$A$5:$A$11</c:f>
              <c:strCache>
                <c:ptCount val="6"/>
                <c:pt idx="0">
                  <c:v>ACROSPORT</c:v>
                </c:pt>
                <c:pt idx="1">
                  <c:v>AÉROBIC</c:v>
                </c:pt>
                <c:pt idx="2">
                  <c:v>ARTS DU CIRQUE</c:v>
                </c:pt>
                <c:pt idx="3">
                  <c:v>DANSE</c:v>
                </c:pt>
                <c:pt idx="4">
                  <c:v>GYMNASTIQUE (SOL ET AGRES)</c:v>
                </c:pt>
                <c:pt idx="5">
                  <c:v>SAUT DE CHEVAL</c:v>
                </c:pt>
              </c:strCache>
            </c:strRef>
          </c:cat>
          <c:val>
            <c:numRef>
              <c:f>'RESUME PAR CE ET ECARTS TYPE'!$D$5:$D$11</c:f>
              <c:numCache>
                <c:formatCode>General</c:formatCode>
                <c:ptCount val="6"/>
                <c:pt idx="0" formatCode="0.00">
                  <c:v>12.959615384615393</c:v>
                </c:pt>
                <c:pt idx="2" formatCode="0.00">
                  <c:v>12.535714285714286</c:v>
                </c:pt>
                <c:pt idx="3" formatCode="0.00">
                  <c:v>11.265625</c:v>
                </c:pt>
                <c:pt idx="4" formatCode="0.00">
                  <c:v>12.126903553299492</c:v>
                </c:pt>
                <c:pt idx="5" formatCode="0.00">
                  <c:v>14.838709677419354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083-4166-A32A-101D2FD34291}"/>
            </c:ext>
          </c:extLst>
        </c:ser>
        <c:ser>
          <c:idx val="3"/>
          <c:order val="3"/>
          <c:tx>
            <c:strRef>
              <c:f>'RESUME PAR CE ET ECARTS TYPE'!$E$4</c:f>
              <c:strCache>
                <c:ptCount val="1"/>
                <c:pt idx="0">
                  <c:v> Moy F</c:v>
                </c:pt>
              </c:strCache>
            </c:strRef>
          </c:tx>
          <c:spPr>
            <a:ln w="28575">
              <a:solidFill>
                <a:srgbClr val="FF99FF"/>
              </a:solidFill>
            </a:ln>
          </c:spPr>
          <c:marker>
            <c:symbol val="x"/>
            <c:size val="6"/>
            <c:spPr>
              <a:ln w="28575">
                <a:solidFill>
                  <a:srgbClr val="FF99FF"/>
                </a:solidFill>
              </a:ln>
            </c:spPr>
          </c:marker>
          <c:cat>
            <c:strRef>
              <c:f>'RESUME PAR CE ET ECARTS TYPE'!$A$5:$A$11</c:f>
              <c:strCache>
                <c:ptCount val="6"/>
                <c:pt idx="0">
                  <c:v>ACROSPORT</c:v>
                </c:pt>
                <c:pt idx="1">
                  <c:v>AÉROBIC</c:v>
                </c:pt>
                <c:pt idx="2">
                  <c:v>ARTS DU CIRQUE</c:v>
                </c:pt>
                <c:pt idx="3">
                  <c:v>DANSE</c:v>
                </c:pt>
                <c:pt idx="4">
                  <c:v>GYMNASTIQUE (SOL ET AGRES)</c:v>
                </c:pt>
                <c:pt idx="5">
                  <c:v>SAUT DE CHEVAL</c:v>
                </c:pt>
              </c:strCache>
            </c:strRef>
          </c:cat>
          <c:val>
            <c:numRef>
              <c:f>'RESUME PAR CE ET ECARTS TYPE'!$E$5:$E$11</c:f>
              <c:numCache>
                <c:formatCode>0.00</c:formatCode>
                <c:ptCount val="6"/>
                <c:pt idx="0">
                  <c:v>13.075310344827583</c:v>
                </c:pt>
                <c:pt idx="1">
                  <c:v>13.12</c:v>
                </c:pt>
                <c:pt idx="2">
                  <c:v>13.772727272727273</c:v>
                </c:pt>
                <c:pt idx="3">
                  <c:v>13.963537906137176</c:v>
                </c:pt>
                <c:pt idx="4">
                  <c:v>12.740856031128404</c:v>
                </c:pt>
                <c:pt idx="5">
                  <c:v>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083-4166-A32A-101D2FD34291}"/>
            </c:ext>
          </c:extLst>
        </c:ser>
        <c:ser>
          <c:idx val="4"/>
          <c:order val="4"/>
          <c:tx>
            <c:strRef>
              <c:f>'RESUME PAR CE ET ECARTS TYPE'!$F$4</c:f>
              <c:strCache>
                <c:ptCount val="1"/>
                <c:pt idx="0">
                  <c:v> Moy Acad CP G</c:v>
                </c:pt>
              </c:strCache>
            </c:strRef>
          </c:tx>
          <c:spPr>
            <a:ln w="28575">
              <a:prstDash val="sysDot"/>
            </a:ln>
          </c:spPr>
          <c:marker>
            <c:symbol val="none"/>
          </c:marker>
          <c:cat>
            <c:strRef>
              <c:f>'RESUME PAR CE ET ECARTS TYPE'!$A$5:$A$11</c:f>
              <c:strCache>
                <c:ptCount val="6"/>
                <c:pt idx="0">
                  <c:v>ACROSPORT</c:v>
                </c:pt>
                <c:pt idx="1">
                  <c:v>AÉROBIC</c:v>
                </c:pt>
                <c:pt idx="2">
                  <c:v>ARTS DU CIRQUE</c:v>
                </c:pt>
                <c:pt idx="3">
                  <c:v>DANSE</c:v>
                </c:pt>
                <c:pt idx="4">
                  <c:v>GYMNASTIQUE (SOL ET AGRES)</c:v>
                </c:pt>
                <c:pt idx="5">
                  <c:v>SAUT DE CHEVAL</c:v>
                </c:pt>
              </c:strCache>
            </c:strRef>
          </c:cat>
          <c:val>
            <c:numRef>
              <c:f>'RESUME PAR CE ET ECARTS TYPE'!$F$5:$F$11</c:f>
              <c:numCache>
                <c:formatCode>0.00</c:formatCode>
                <c:ptCount val="6"/>
                <c:pt idx="0">
                  <c:v>12.76</c:v>
                </c:pt>
                <c:pt idx="1">
                  <c:v>12.76</c:v>
                </c:pt>
                <c:pt idx="2">
                  <c:v>12.76</c:v>
                </c:pt>
                <c:pt idx="3">
                  <c:v>12.76</c:v>
                </c:pt>
                <c:pt idx="4">
                  <c:v>12.76</c:v>
                </c:pt>
                <c:pt idx="5">
                  <c:v>12.76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083-4166-A32A-101D2FD34291}"/>
            </c:ext>
          </c:extLst>
        </c:ser>
        <c:ser>
          <c:idx val="5"/>
          <c:order val="5"/>
          <c:tx>
            <c:strRef>
              <c:f>'RESUME PAR CE ET ECARTS TYPE'!$G$4</c:f>
              <c:strCache>
                <c:ptCount val="1"/>
                <c:pt idx="0">
                  <c:v> Moy Acad CP F</c:v>
                </c:pt>
              </c:strCache>
            </c:strRef>
          </c:tx>
          <c:spPr>
            <a:ln w="28575">
              <a:solidFill>
                <a:srgbClr val="E06ACF"/>
              </a:solidFill>
              <a:prstDash val="sysDash"/>
            </a:ln>
          </c:spPr>
          <c:marker>
            <c:symbol val="none"/>
          </c:marker>
          <c:cat>
            <c:strRef>
              <c:f>'RESUME PAR CE ET ECARTS TYPE'!$A$5:$A$11</c:f>
              <c:strCache>
                <c:ptCount val="6"/>
                <c:pt idx="0">
                  <c:v>ACROSPORT</c:v>
                </c:pt>
                <c:pt idx="1">
                  <c:v>AÉROBIC</c:v>
                </c:pt>
                <c:pt idx="2">
                  <c:v>ARTS DU CIRQUE</c:v>
                </c:pt>
                <c:pt idx="3">
                  <c:v>DANSE</c:v>
                </c:pt>
                <c:pt idx="4">
                  <c:v>GYMNASTIQUE (SOL ET AGRES)</c:v>
                </c:pt>
                <c:pt idx="5">
                  <c:v>SAUT DE CHEVAL</c:v>
                </c:pt>
              </c:strCache>
            </c:strRef>
          </c:cat>
          <c:val>
            <c:numRef>
              <c:f>'RESUME PAR CE ET ECARTS TYPE'!$G$5:$G$11</c:f>
              <c:numCache>
                <c:formatCode>0.00</c:formatCode>
                <c:ptCount val="6"/>
                <c:pt idx="0">
                  <c:v>13.2</c:v>
                </c:pt>
                <c:pt idx="1">
                  <c:v>13.2</c:v>
                </c:pt>
                <c:pt idx="2">
                  <c:v>13.2</c:v>
                </c:pt>
                <c:pt idx="3">
                  <c:v>13.2</c:v>
                </c:pt>
                <c:pt idx="4">
                  <c:v>13.2</c:v>
                </c:pt>
                <c:pt idx="5">
                  <c:v>13.2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083-4166-A32A-101D2FD34291}"/>
            </c:ext>
          </c:extLst>
        </c:ser>
        <c:ser>
          <c:idx val="6"/>
          <c:order val="6"/>
          <c:tx>
            <c:strRef>
              <c:f>'RESUME PAR CE ET ECARTS TYPE'!$H$4</c:f>
              <c:strCache>
                <c:ptCount val="1"/>
                <c:pt idx="0">
                  <c:v> Moy Acad G</c:v>
                </c:pt>
              </c:strCache>
            </c:strRef>
          </c:tx>
          <c:spPr>
            <a:ln w="28575">
              <a:prstDash val="sysDash"/>
            </a:ln>
          </c:spPr>
          <c:marker>
            <c:symbol val="none"/>
          </c:marker>
          <c:cat>
            <c:strRef>
              <c:f>'RESUME PAR CE ET ECARTS TYPE'!$A$5:$A$11</c:f>
              <c:strCache>
                <c:ptCount val="6"/>
                <c:pt idx="0">
                  <c:v>ACROSPORT</c:v>
                </c:pt>
                <c:pt idx="1">
                  <c:v>AÉROBIC</c:v>
                </c:pt>
                <c:pt idx="2">
                  <c:v>ARTS DU CIRQUE</c:v>
                </c:pt>
                <c:pt idx="3">
                  <c:v>DANSE</c:v>
                </c:pt>
                <c:pt idx="4">
                  <c:v>GYMNASTIQUE (SOL ET AGRES)</c:v>
                </c:pt>
                <c:pt idx="5">
                  <c:v>SAUT DE CHEVAL</c:v>
                </c:pt>
              </c:strCache>
            </c:strRef>
          </c:cat>
          <c:val>
            <c:numRef>
              <c:f>'RESUME PAR CE ET ECARTS TYPE'!$H$5:$H$11</c:f>
              <c:numCache>
                <c:formatCode>0.00</c:formatCode>
                <c:ptCount val="6"/>
                <c:pt idx="0">
                  <c:v>13.2</c:v>
                </c:pt>
                <c:pt idx="1">
                  <c:v>13.2</c:v>
                </c:pt>
                <c:pt idx="2">
                  <c:v>13.2</c:v>
                </c:pt>
                <c:pt idx="3">
                  <c:v>13.2</c:v>
                </c:pt>
                <c:pt idx="4">
                  <c:v>13.2</c:v>
                </c:pt>
                <c:pt idx="5">
                  <c:v>13.2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3083-4166-A32A-101D2FD34291}"/>
            </c:ext>
          </c:extLst>
        </c:ser>
        <c:ser>
          <c:idx val="7"/>
          <c:order val="7"/>
          <c:tx>
            <c:strRef>
              <c:f>'RESUME PAR CE ET ECARTS TYPE'!$I$4</c:f>
              <c:strCache>
                <c:ptCount val="1"/>
                <c:pt idx="0">
                  <c:v> Moy Acad F</c:v>
                </c:pt>
              </c:strCache>
            </c:strRef>
          </c:tx>
          <c:spPr>
            <a:ln w="28575">
              <a:solidFill>
                <a:srgbClr val="E06ACF"/>
              </a:solidFill>
              <a:prstDash val="sysDot"/>
            </a:ln>
          </c:spPr>
          <c:marker>
            <c:symbol val="none"/>
          </c:marker>
          <c:cat>
            <c:strRef>
              <c:f>'RESUME PAR CE ET ECARTS TYPE'!$A$5:$A$11</c:f>
              <c:strCache>
                <c:ptCount val="6"/>
                <c:pt idx="0">
                  <c:v>ACROSPORT</c:v>
                </c:pt>
                <c:pt idx="1">
                  <c:v>AÉROBIC</c:v>
                </c:pt>
                <c:pt idx="2">
                  <c:v>ARTS DU CIRQUE</c:v>
                </c:pt>
                <c:pt idx="3">
                  <c:v>DANSE</c:v>
                </c:pt>
                <c:pt idx="4">
                  <c:v>GYMNASTIQUE (SOL ET AGRES)</c:v>
                </c:pt>
                <c:pt idx="5">
                  <c:v>SAUT DE CHEVAL</c:v>
                </c:pt>
              </c:strCache>
            </c:strRef>
          </c:cat>
          <c:val>
            <c:numRef>
              <c:f>'RESUME PAR CE ET ECARTS TYPE'!$I$5:$I$11</c:f>
              <c:numCache>
                <c:formatCode>0.00</c:formatCode>
                <c:ptCount val="6"/>
                <c:pt idx="0">
                  <c:v>12.691444418220438</c:v>
                </c:pt>
                <c:pt idx="1">
                  <c:v>12.691444418220438</c:v>
                </c:pt>
                <c:pt idx="2">
                  <c:v>12.691444418220438</c:v>
                </c:pt>
                <c:pt idx="3">
                  <c:v>12.691444418220438</c:v>
                </c:pt>
                <c:pt idx="4">
                  <c:v>12.691444418220438</c:v>
                </c:pt>
                <c:pt idx="5">
                  <c:v>12.691444418220438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3083-4166-A32A-101D2FD342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395456"/>
        <c:axId val="162700608"/>
      </c:lineChart>
      <c:catAx>
        <c:axId val="2051916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62700032"/>
        <c:crosses val="autoZero"/>
        <c:auto val="1"/>
        <c:lblAlgn val="ctr"/>
        <c:lblOffset val="100"/>
        <c:noMultiLvlLbl val="0"/>
      </c:catAx>
      <c:valAx>
        <c:axId val="1627000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205191680"/>
        <c:crosses val="autoZero"/>
        <c:crossBetween val="between"/>
      </c:valAx>
      <c:valAx>
        <c:axId val="162700608"/>
        <c:scaling>
          <c:orientation val="minMax"/>
          <c:min val="9"/>
        </c:scaling>
        <c:delete val="0"/>
        <c:axPos val="r"/>
        <c:numFmt formatCode="0.00" sourceLinked="1"/>
        <c:majorTickMark val="out"/>
        <c:minorTickMark val="none"/>
        <c:tickLblPos val="nextTo"/>
        <c:crossAx val="205395456"/>
        <c:crosses val="max"/>
        <c:crossBetween val="between"/>
      </c:valAx>
      <c:catAx>
        <c:axId val="2053954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2700608"/>
        <c:crosses val="autoZero"/>
        <c:auto val="1"/>
        <c:lblAlgn val="ctr"/>
        <c:lblOffset val="100"/>
        <c:noMultiLvlLbl val="0"/>
      </c:catAx>
    </c:plotArea>
    <c:legend>
      <c:legendPos val="b"/>
      <c:overlay val="0"/>
    </c:legend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CAPBEP.xlsm]RESUME PAR CE ET ECARTS TYPE!Tableau croisé dynamique14</c:name>
    <c:fmtId val="55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'RESUME PAR CE ET ECARTS TYPE'!$B$27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'RESUME PAR CE ET ECARTS TYPE'!$A$28:$A$34</c:f>
              <c:strCache>
                <c:ptCount val="6"/>
                <c:pt idx="0">
                  <c:v>ACROSPORT</c:v>
                </c:pt>
                <c:pt idx="1">
                  <c:v>AÉROBIC</c:v>
                </c:pt>
                <c:pt idx="2">
                  <c:v>CIRQUE</c:v>
                </c:pt>
                <c:pt idx="3">
                  <c:v>DANSE</c:v>
                </c:pt>
                <c:pt idx="4">
                  <c:v>GYM(SOL ET AGRES)</c:v>
                </c:pt>
                <c:pt idx="5">
                  <c:v>SAUT DE CHEVAL</c:v>
                </c:pt>
              </c:strCache>
            </c:strRef>
          </c:cat>
          <c:val>
            <c:numRef>
              <c:f>'RESUME PAR CE ET ECARTS TYPE'!$B$28:$B$34</c:f>
              <c:numCache>
                <c:formatCode>General</c:formatCode>
                <c:ptCount val="6"/>
                <c:pt idx="0" formatCode="0.00">
                  <c:v>-0.34805124865365755</c:v>
                </c:pt>
                <c:pt idx="2" formatCode="0.00">
                  <c:v>0</c:v>
                </c:pt>
                <c:pt idx="3" formatCode="0.00">
                  <c:v>-1.8538775510204157</c:v>
                </c:pt>
                <c:pt idx="4" formatCode="0.00">
                  <c:v>-0.37265243902438883</c:v>
                </c:pt>
                <c:pt idx="5" formatCode="0.0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10-4ED9-9261-BCBBFA1EC8E7}"/>
            </c:ext>
          </c:extLst>
        </c:ser>
        <c:ser>
          <c:idx val="1"/>
          <c:order val="1"/>
          <c:tx>
            <c:strRef>
              <c:f>'RESUME PAR CE ET ECARTS TYPE'!$C$27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'RESUME PAR CE ET ECARTS TYPE'!$A$28:$A$34</c:f>
              <c:strCache>
                <c:ptCount val="6"/>
                <c:pt idx="0">
                  <c:v>ACROSPORT</c:v>
                </c:pt>
                <c:pt idx="1">
                  <c:v>AÉROBIC</c:v>
                </c:pt>
                <c:pt idx="2">
                  <c:v>CIRQUE</c:v>
                </c:pt>
                <c:pt idx="3">
                  <c:v>DANSE</c:v>
                </c:pt>
                <c:pt idx="4">
                  <c:v>GYM(SOL ET AGRES)</c:v>
                </c:pt>
                <c:pt idx="5">
                  <c:v>SAUT DE CHEVAL</c:v>
                </c:pt>
              </c:strCache>
            </c:strRef>
          </c:cat>
          <c:val>
            <c:numRef>
              <c:f>'RESUME PAR CE ET ECARTS TYPE'!$C$28:$C$34</c:f>
              <c:numCache>
                <c:formatCode>General</c:formatCode>
                <c:ptCount val="6"/>
                <c:pt idx="0" formatCode="0.00">
                  <c:v>9.110905572920025E-2</c:v>
                </c:pt>
                <c:pt idx="4" formatCode="0.00">
                  <c:v>-0.48512820512820198</c:v>
                </c:pt>
                <c:pt idx="5" formatCode="0.0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10-4ED9-9261-BCBBFA1EC8E7}"/>
            </c:ext>
          </c:extLst>
        </c:ser>
        <c:ser>
          <c:idx val="2"/>
          <c:order val="2"/>
          <c:tx>
            <c:strRef>
              <c:f>'RESUME PAR CE ET ECARTS TYPE'!$D$27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'RESUME PAR CE ET ECARTS TYPE'!$A$28:$A$34</c:f>
              <c:strCache>
                <c:ptCount val="6"/>
                <c:pt idx="0">
                  <c:v>ACROSPORT</c:v>
                </c:pt>
                <c:pt idx="1">
                  <c:v>AÉROBIC</c:v>
                </c:pt>
                <c:pt idx="2">
                  <c:v>CIRQUE</c:v>
                </c:pt>
                <c:pt idx="3">
                  <c:v>DANSE</c:v>
                </c:pt>
                <c:pt idx="4">
                  <c:v>GYM(SOL ET AGRES)</c:v>
                </c:pt>
                <c:pt idx="5">
                  <c:v>SAUT DE CHEVAL</c:v>
                </c:pt>
              </c:strCache>
            </c:strRef>
          </c:cat>
          <c:val>
            <c:numRef>
              <c:f>'RESUME PAR CE ET ECARTS TYPE'!$D$28:$D$34</c:f>
              <c:numCache>
                <c:formatCode>General</c:formatCode>
                <c:ptCount val="6"/>
                <c:pt idx="0" formatCode="0.00">
                  <c:v>0.22156417719667054</c:v>
                </c:pt>
                <c:pt idx="2" formatCode="0.00">
                  <c:v>0</c:v>
                </c:pt>
                <c:pt idx="3" formatCode="0.00">
                  <c:v>-8.2384773278588952E-2</c:v>
                </c:pt>
                <c:pt idx="4" formatCode="0.00">
                  <c:v>-0.19590797118289238</c:v>
                </c:pt>
                <c:pt idx="5" formatCode="0.0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510-4ED9-9261-BCBBFA1EC8E7}"/>
            </c:ext>
          </c:extLst>
        </c:ser>
        <c:ser>
          <c:idx val="3"/>
          <c:order val="3"/>
          <c:tx>
            <c:strRef>
              <c:f>'RESUME PAR CE ET ECARTS TYPE'!$E$27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'RESUME PAR CE ET ECARTS TYPE'!$A$28:$A$34</c:f>
              <c:strCache>
                <c:ptCount val="6"/>
                <c:pt idx="0">
                  <c:v>ACROSPORT</c:v>
                </c:pt>
                <c:pt idx="1">
                  <c:v>AÉROBIC</c:v>
                </c:pt>
                <c:pt idx="2">
                  <c:v>CIRQUE</c:v>
                </c:pt>
                <c:pt idx="3">
                  <c:v>DANSE</c:v>
                </c:pt>
                <c:pt idx="4">
                  <c:v>GYM(SOL ET AGRES)</c:v>
                </c:pt>
                <c:pt idx="5">
                  <c:v>SAUT DE CHEVAL</c:v>
                </c:pt>
              </c:strCache>
            </c:strRef>
          </c:cat>
          <c:val>
            <c:numRef>
              <c:f>'RESUME PAR CE ET ECARTS TYPE'!$E$28:$E$34</c:f>
              <c:numCache>
                <c:formatCode>General</c:formatCode>
                <c:ptCount val="6"/>
                <c:pt idx="0" formatCode="0.00">
                  <c:v>9.9999999999999645E-2</c:v>
                </c:pt>
                <c:pt idx="2" formatCode="0.00">
                  <c:v>-0.40000000000000036</c:v>
                </c:pt>
                <c:pt idx="3" formatCode="0.00">
                  <c:v>1.6999999999999993</c:v>
                </c:pt>
                <c:pt idx="4" formatCode="0.00">
                  <c:v>-0.80000000000000071</c:v>
                </c:pt>
                <c:pt idx="5" formatCode="0.0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510-4ED9-9261-BCBBFA1EC8E7}"/>
            </c:ext>
          </c:extLst>
        </c:ser>
        <c:ser>
          <c:idx val="4"/>
          <c:order val="4"/>
          <c:tx>
            <c:strRef>
              <c:f>'RESUME PAR CE ET ECARTS TYPE'!$F$27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'RESUME PAR CE ET ECARTS TYPE'!$A$28:$A$34</c:f>
              <c:strCache>
                <c:ptCount val="6"/>
                <c:pt idx="0">
                  <c:v>ACROSPORT</c:v>
                </c:pt>
                <c:pt idx="1">
                  <c:v>AÉROBIC</c:v>
                </c:pt>
                <c:pt idx="2">
                  <c:v>CIRQUE</c:v>
                </c:pt>
                <c:pt idx="3">
                  <c:v>DANSE</c:v>
                </c:pt>
                <c:pt idx="4">
                  <c:v>GYM(SOL ET AGRES)</c:v>
                </c:pt>
                <c:pt idx="5">
                  <c:v>SAUT DE CHEVAL</c:v>
                </c:pt>
              </c:strCache>
            </c:strRef>
          </c:cat>
          <c:val>
            <c:numRef>
              <c:f>'RESUME PAR CE ET ECARTS TYPE'!$F$28:$F$34</c:f>
              <c:numCache>
                <c:formatCode>0.00</c:formatCode>
                <c:ptCount val="6"/>
                <c:pt idx="0">
                  <c:v>-0.16470871028364265</c:v>
                </c:pt>
                <c:pt idx="1">
                  <c:v>2.9505847953216371</c:v>
                </c:pt>
                <c:pt idx="2">
                  <c:v>-0.2147435897435912</c:v>
                </c:pt>
                <c:pt idx="3">
                  <c:v>1.4331125827814564</c:v>
                </c:pt>
                <c:pt idx="4">
                  <c:v>-0.96407550782550899</c:v>
                </c:pt>
                <c:pt idx="5">
                  <c:v>-3.0109890109890109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510-4ED9-9261-BCBBFA1EC8E7}"/>
            </c:ext>
          </c:extLst>
        </c:ser>
        <c:ser>
          <c:idx val="5"/>
          <c:order val="5"/>
          <c:tx>
            <c:strRef>
              <c:f>'RESUME PAR CE ET ECARTS TYPE'!$G$27</c:f>
              <c:strCache>
                <c:ptCount val="1"/>
                <c:pt idx="0">
                  <c:v> 2014</c:v>
                </c:pt>
              </c:strCache>
            </c:strRef>
          </c:tx>
          <c:invertIfNegative val="0"/>
          <c:cat>
            <c:strRef>
              <c:f>'RESUME PAR CE ET ECARTS TYPE'!$A$28:$A$34</c:f>
              <c:strCache>
                <c:ptCount val="6"/>
                <c:pt idx="0">
                  <c:v>ACROSPORT</c:v>
                </c:pt>
                <c:pt idx="1">
                  <c:v>AÉROBIC</c:v>
                </c:pt>
                <c:pt idx="2">
                  <c:v>CIRQUE</c:v>
                </c:pt>
                <c:pt idx="3">
                  <c:v>DANSE</c:v>
                </c:pt>
                <c:pt idx="4">
                  <c:v>GYM(SOL ET AGRES)</c:v>
                </c:pt>
                <c:pt idx="5">
                  <c:v>SAUT DE CHEVAL</c:v>
                </c:pt>
              </c:strCache>
            </c:strRef>
          </c:cat>
          <c:val>
            <c:numRef>
              <c:f>'RESUME PAR CE ET ECARTS TYPE'!$G$28:$G$34</c:f>
              <c:numCache>
                <c:formatCode>0.00</c:formatCode>
                <c:ptCount val="6"/>
                <c:pt idx="0">
                  <c:v>7.0891089108911842E-2</c:v>
                </c:pt>
                <c:pt idx="1">
                  <c:v>2.4193548387096779</c:v>
                </c:pt>
                <c:pt idx="2">
                  <c:v>-0.25</c:v>
                </c:pt>
                <c:pt idx="3">
                  <c:v>0.2182943294329398</c:v>
                </c:pt>
                <c:pt idx="4">
                  <c:v>-0.70918881551419766</c:v>
                </c:pt>
                <c:pt idx="5">
                  <c:v>2.2166666666666668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510-4ED9-9261-BCBBFA1EC8E7}"/>
            </c:ext>
          </c:extLst>
        </c:ser>
        <c:ser>
          <c:idx val="6"/>
          <c:order val="6"/>
          <c:tx>
            <c:strRef>
              <c:f>'RESUME PAR CE ET ECARTS TYPE'!$H$27</c:f>
              <c:strCache>
                <c:ptCount val="1"/>
                <c:pt idx="0">
                  <c:v> 2015</c:v>
                </c:pt>
              </c:strCache>
            </c:strRef>
          </c:tx>
          <c:invertIfNegative val="0"/>
          <c:cat>
            <c:strRef>
              <c:f>'RESUME PAR CE ET ECARTS TYPE'!$A$28:$A$34</c:f>
              <c:strCache>
                <c:ptCount val="6"/>
                <c:pt idx="0">
                  <c:v>ACROSPORT</c:v>
                </c:pt>
                <c:pt idx="1">
                  <c:v>AÉROBIC</c:v>
                </c:pt>
                <c:pt idx="2">
                  <c:v>CIRQUE</c:v>
                </c:pt>
                <c:pt idx="3">
                  <c:v>DANSE</c:v>
                </c:pt>
                <c:pt idx="4">
                  <c:v>GYM(SOL ET AGRES)</c:v>
                </c:pt>
                <c:pt idx="5">
                  <c:v>SAUT DE CHEVAL</c:v>
                </c:pt>
              </c:strCache>
            </c:strRef>
          </c:cat>
          <c:val>
            <c:numRef>
              <c:f>'RESUME PAR CE ET ECARTS TYPE'!$H$28:$H$34</c:f>
              <c:numCache>
                <c:formatCode>General</c:formatCode>
                <c:ptCount val="6"/>
                <c:pt idx="0" formatCode="0.00">
                  <c:v>0.50725000000000087</c:v>
                </c:pt>
                <c:pt idx="2" formatCode="0.00">
                  <c:v>-0.4328700000000012</c:v>
                </c:pt>
                <c:pt idx="3" formatCode="0.00">
                  <c:v>1.9040800000000004</c:v>
                </c:pt>
                <c:pt idx="4" formatCode="0.00">
                  <c:v>-0.30128000000000021</c:v>
                </c:pt>
                <c:pt idx="5" formatCode="0.00">
                  <c:v>-5.9285700000000006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510-4ED9-9261-BCBBFA1EC8E7}"/>
            </c:ext>
          </c:extLst>
        </c:ser>
        <c:ser>
          <c:idx val="7"/>
          <c:order val="7"/>
          <c:tx>
            <c:strRef>
              <c:f>'RESUME PAR CE ET ECARTS TYPE'!$I$27</c:f>
              <c:strCache>
                <c:ptCount val="1"/>
                <c:pt idx="0">
                  <c:v> 2016</c:v>
                </c:pt>
              </c:strCache>
            </c:strRef>
          </c:tx>
          <c:invertIfNegative val="0"/>
          <c:cat>
            <c:strRef>
              <c:f>'RESUME PAR CE ET ECARTS TYPE'!$A$28:$A$34</c:f>
              <c:strCache>
                <c:ptCount val="6"/>
                <c:pt idx="0">
                  <c:v>ACROSPORT</c:v>
                </c:pt>
                <c:pt idx="1">
                  <c:v>AÉROBIC</c:v>
                </c:pt>
                <c:pt idx="2">
                  <c:v>CIRQUE</c:v>
                </c:pt>
                <c:pt idx="3">
                  <c:v>DANSE</c:v>
                </c:pt>
                <c:pt idx="4">
                  <c:v>GYM(SOL ET AGRES)</c:v>
                </c:pt>
                <c:pt idx="5">
                  <c:v>SAUT DE CHEVAL</c:v>
                </c:pt>
              </c:strCache>
            </c:strRef>
          </c:cat>
          <c:val>
            <c:numRef>
              <c:f>'RESUME PAR CE ET ECARTS TYPE'!$I$28:$I$34</c:f>
              <c:numCache>
                <c:formatCode>General</c:formatCode>
                <c:ptCount val="6"/>
                <c:pt idx="0" formatCode="0.00">
                  <c:v>0.10662940121840769</c:v>
                </c:pt>
                <c:pt idx="2" formatCode="0.00">
                  <c:v>-1.4469696969696972</c:v>
                </c:pt>
                <c:pt idx="3" formatCode="0.00">
                  <c:v>1.1290948275862114</c:v>
                </c:pt>
                <c:pt idx="4" formatCode="0.00">
                  <c:v>-0.59747687132043481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510-4ED9-9261-BCBBFA1EC8E7}"/>
            </c:ext>
          </c:extLst>
        </c:ser>
        <c:ser>
          <c:idx val="8"/>
          <c:order val="8"/>
          <c:tx>
            <c:strRef>
              <c:f>'RESUME PAR CE ET ECARTS TYPE'!$J$27</c:f>
              <c:strCache>
                <c:ptCount val="1"/>
                <c:pt idx="0">
                  <c:v> 2017</c:v>
                </c:pt>
              </c:strCache>
            </c:strRef>
          </c:tx>
          <c:invertIfNegative val="0"/>
          <c:cat>
            <c:strRef>
              <c:f>'RESUME PAR CE ET ECARTS TYPE'!$A$28:$A$34</c:f>
              <c:strCache>
                <c:ptCount val="6"/>
                <c:pt idx="0">
                  <c:v>ACROSPORT</c:v>
                </c:pt>
                <c:pt idx="1">
                  <c:v>AÉROBIC</c:v>
                </c:pt>
                <c:pt idx="2">
                  <c:v>CIRQUE</c:v>
                </c:pt>
                <c:pt idx="3">
                  <c:v>DANSE</c:v>
                </c:pt>
                <c:pt idx="4">
                  <c:v>GYM(SOL ET AGRES)</c:v>
                </c:pt>
                <c:pt idx="5">
                  <c:v>SAUT DE CHEVAL</c:v>
                </c:pt>
              </c:strCache>
            </c:strRef>
          </c:cat>
          <c:val>
            <c:numRef>
              <c:f>'RESUME PAR CE ET ECARTS TYPE'!$J$28:$J$34</c:f>
              <c:numCache>
                <c:formatCode>General</c:formatCode>
                <c:ptCount val="6"/>
                <c:pt idx="0" formatCode="0.00">
                  <c:v>0.11569496021219017</c:v>
                </c:pt>
                <c:pt idx="2" formatCode="0.00">
                  <c:v>1.2370129870129869</c:v>
                </c:pt>
                <c:pt idx="3" formatCode="0.00">
                  <c:v>2.6979129061371765</c:v>
                </c:pt>
                <c:pt idx="4" formatCode="0.00">
                  <c:v>0.61395247782891182</c:v>
                </c:pt>
                <c:pt idx="5" formatCode="0.00">
                  <c:v>-9.3387096774193541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510-4ED9-9261-BCBBFA1EC8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5397504"/>
        <c:axId val="205767808"/>
      </c:barChart>
      <c:catAx>
        <c:axId val="2053975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05767808"/>
        <c:crosses val="autoZero"/>
        <c:auto val="1"/>
        <c:lblAlgn val="ctr"/>
        <c:lblOffset val="100"/>
        <c:noMultiLvlLbl val="0"/>
      </c:catAx>
      <c:valAx>
        <c:axId val="205767808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0539750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legend>
      <c:legendPos val="t"/>
      <c:overlay val="0"/>
    </c:legend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dynamique2</c:name>
    <c:fmtId val="56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8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292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3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4"/>
      </c:pivotFmt>
      <c:pivotFmt>
        <c:idx val="295"/>
      </c:pivotFmt>
      <c:pivotFmt>
        <c:idx val="296"/>
      </c:pivotFmt>
      <c:pivotFmt>
        <c:idx val="297"/>
      </c:pivotFmt>
      <c:pivotFmt>
        <c:idx val="298"/>
      </c:pivotFmt>
      <c:pivotFmt>
        <c:idx val="299"/>
      </c:pivotFmt>
      <c:pivotFmt>
        <c:idx val="300"/>
      </c:pivotFmt>
      <c:pivotFmt>
        <c:idx val="301"/>
      </c:pivotFmt>
      <c:pivotFmt>
        <c:idx val="302"/>
      </c:pivotFmt>
      <c:pivotFmt>
        <c:idx val="303"/>
      </c:pivotFmt>
      <c:pivotFmt>
        <c:idx val="304"/>
      </c:pivotFmt>
      <c:pivotFmt>
        <c:idx val="305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EFFECTIFS'!$B$23:$B$24</c:f>
              <c:strCache>
                <c:ptCount val="1"/>
                <c:pt idx="0">
                  <c:v>ACROSPORT</c:v>
                </c:pt>
              </c:strCache>
            </c:strRef>
          </c:tx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EFFECTIFS'!$B$25:$B$34</c:f>
              <c:numCache>
                <c:formatCode>0.00</c:formatCode>
                <c:ptCount val="10"/>
                <c:pt idx="0">
                  <c:v>13.39</c:v>
                </c:pt>
                <c:pt idx="1">
                  <c:v>12.645322245322244</c:v>
                </c:pt>
                <c:pt idx="2">
                  <c:v>13.134824902723736</c:v>
                </c:pt>
                <c:pt idx="3">
                  <c:v>12.5912100456621</c:v>
                </c:pt>
                <c:pt idx="4">
                  <c:v>12.9</c:v>
                </c:pt>
                <c:pt idx="5">
                  <c:v>12.690804597701151</c:v>
                </c:pt>
                <c:pt idx="6">
                  <c:v>12.510891089108906</c:v>
                </c:pt>
                <c:pt idx="7">
                  <c:v>13.176030000000001</c:v>
                </c:pt>
                <c:pt idx="8">
                  <c:v>13.236716791979951</c:v>
                </c:pt>
                <c:pt idx="9">
                  <c:v>13.075310344827583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747-44F0-9321-D342AC8FD044}"/>
            </c:ext>
          </c:extLst>
        </c:ser>
        <c:ser>
          <c:idx val="1"/>
          <c:order val="1"/>
          <c:tx>
            <c:strRef>
              <c:f>'TCD MOYENNES ET EFFECTIFS'!$C$23:$C$24</c:f>
              <c:strCache>
                <c:ptCount val="1"/>
                <c:pt idx="0">
                  <c:v>AÉROBIC</c:v>
                </c:pt>
              </c:strCache>
            </c:strRef>
          </c:tx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EFFECTIFS'!$C$25:$C$34</c:f>
              <c:numCache>
                <c:formatCode>General</c:formatCode>
                <c:ptCount val="10"/>
                <c:pt idx="5" formatCode="0.00">
                  <c:v>13.339473684210526</c:v>
                </c:pt>
                <c:pt idx="6" formatCode="0.00">
                  <c:v>14.419354838709678</c:v>
                </c:pt>
                <c:pt idx="7" formatCode="0.00">
                  <c:v>14.83333</c:v>
                </c:pt>
                <c:pt idx="8" formatCode="0.00">
                  <c:v>14.666666666666666</c:v>
                </c:pt>
                <c:pt idx="9" formatCode="0.00">
                  <c:v>13.12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747-44F0-9321-D342AC8FD044}"/>
            </c:ext>
          </c:extLst>
        </c:ser>
        <c:ser>
          <c:idx val="2"/>
          <c:order val="2"/>
          <c:tx>
            <c:strRef>
              <c:f>'TCD MOYENNES ET EFFECTIFS'!$D$23:$D$24</c:f>
              <c:strCache>
                <c:ptCount val="1"/>
                <c:pt idx="0">
                  <c:v>ARTS DU CIRQUE</c:v>
                </c:pt>
              </c:strCache>
            </c:strRef>
          </c:tx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EFFECTIFS'!$D$25:$D$34</c:f>
              <c:numCache>
                <c:formatCode>General</c:formatCode>
                <c:ptCount val="10"/>
                <c:pt idx="0" formatCode="0.00">
                  <c:v>13.13</c:v>
                </c:pt>
                <c:pt idx="4" formatCode="0.00">
                  <c:v>11.4</c:v>
                </c:pt>
                <c:pt idx="5" formatCode="0.00">
                  <c:v>10.743589743589743</c:v>
                </c:pt>
                <c:pt idx="6" formatCode="0.00">
                  <c:v>12.214285714285714</c:v>
                </c:pt>
                <c:pt idx="7" formatCode="0.00">
                  <c:v>11.238099999999999</c:v>
                </c:pt>
                <c:pt idx="8" formatCode="0.00">
                  <c:v>11.916666666666666</c:v>
                </c:pt>
                <c:pt idx="9" formatCode="0.00">
                  <c:v>13.772727272727273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747-44F0-9321-D342AC8FD044}"/>
            </c:ext>
          </c:extLst>
        </c:ser>
        <c:ser>
          <c:idx val="3"/>
          <c:order val="3"/>
          <c:tx>
            <c:strRef>
              <c:f>'TCD MOYENNES ET EFFECTIFS'!$E$23:$E$24</c:f>
              <c:strCache>
                <c:ptCount val="1"/>
                <c:pt idx="0">
                  <c:v>DANSE</c:v>
                </c:pt>
              </c:strCache>
            </c:strRef>
          </c:tx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EFFECTIFS'!$E$25:$E$34</c:f>
              <c:numCache>
                <c:formatCode>0.00</c:formatCode>
                <c:ptCount val="10"/>
                <c:pt idx="0">
                  <c:v>13.29</c:v>
                </c:pt>
                <c:pt idx="1">
                  <c:v>13.074693877551013</c:v>
                </c:pt>
                <c:pt idx="2">
                  <c:v>12.288135593220339</c:v>
                </c:pt>
                <c:pt idx="3">
                  <c:v>11.68283261802576</c:v>
                </c:pt>
                <c:pt idx="4">
                  <c:v>13</c:v>
                </c:pt>
                <c:pt idx="5">
                  <c:v>13.133112582781456</c:v>
                </c:pt>
                <c:pt idx="6">
                  <c:v>13.706930693069303</c:v>
                </c:pt>
                <c:pt idx="7">
                  <c:v>13.362410000000001</c:v>
                </c:pt>
                <c:pt idx="8">
                  <c:v>13.860344827586209</c:v>
                </c:pt>
                <c:pt idx="9">
                  <c:v>13.963537906137176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747-44F0-9321-D342AC8FD044}"/>
            </c:ext>
          </c:extLst>
        </c:ser>
        <c:ser>
          <c:idx val="4"/>
          <c:order val="4"/>
          <c:tx>
            <c:strRef>
              <c:f>'TCD MOYENNES ET EFFECTIFS'!$F$23:$F$24</c:f>
              <c:strCache>
                <c:ptCount val="1"/>
                <c:pt idx="0">
                  <c:v>GYMNASTIQUE (SOL ET AGRES)</c:v>
                </c:pt>
              </c:strCache>
            </c:strRef>
          </c:tx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EFFECTIFS'!$F$25:$F$34</c:f>
              <c:numCache>
                <c:formatCode>0.00</c:formatCode>
                <c:ptCount val="10"/>
                <c:pt idx="0">
                  <c:v>12.68</c:v>
                </c:pt>
                <c:pt idx="1">
                  <c:v>13.171250000000001</c:v>
                </c:pt>
                <c:pt idx="2">
                  <c:v>12.525641025641031</c:v>
                </c:pt>
                <c:pt idx="3">
                  <c:v>11.745015105740181</c:v>
                </c:pt>
                <c:pt idx="4">
                  <c:v>11.7</c:v>
                </c:pt>
                <c:pt idx="5">
                  <c:v>11.537412587412586</c:v>
                </c:pt>
                <c:pt idx="6">
                  <c:v>11.731050228310496</c:v>
                </c:pt>
                <c:pt idx="7">
                  <c:v>12.718830000000001</c:v>
                </c:pt>
                <c:pt idx="8">
                  <c:v>12.258620689655173</c:v>
                </c:pt>
                <c:pt idx="9">
                  <c:v>12.740856031128404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747-44F0-9321-D342AC8FD044}"/>
            </c:ext>
          </c:extLst>
        </c:ser>
        <c:ser>
          <c:idx val="5"/>
          <c:order val="5"/>
          <c:tx>
            <c:strRef>
              <c:f>'TCD MOYENNES ET EFFECTIFS'!$G$23:$G$24</c:f>
              <c:strCache>
                <c:ptCount val="1"/>
                <c:pt idx="0">
                  <c:v>SAUT DE CHEVAL</c:v>
                </c:pt>
              </c:strCache>
            </c:strRef>
          </c:tx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EFFECTIFS'!$G$25:$G$34</c:f>
              <c:numCache>
                <c:formatCode>General</c:formatCode>
                <c:ptCount val="10"/>
                <c:pt idx="5" formatCode="0.00">
                  <c:v>11.142857142857142</c:v>
                </c:pt>
                <c:pt idx="6" formatCode="0.00">
                  <c:v>14</c:v>
                </c:pt>
                <c:pt idx="7" formatCode="0.00">
                  <c:v>7.5</c:v>
                </c:pt>
                <c:pt idx="9" formatCode="0.00">
                  <c:v>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747-44F0-9321-D342AC8FD0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898240"/>
        <c:axId val="205771264"/>
      </c:lineChart>
      <c:catAx>
        <c:axId val="20589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71264"/>
        <c:crosses val="autoZero"/>
        <c:auto val="1"/>
        <c:lblAlgn val="ctr"/>
        <c:lblOffset val="100"/>
        <c:noMultiLvlLbl val="0"/>
      </c:catAx>
      <c:valAx>
        <c:axId val="205771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8982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dynamique1</c:name>
    <c:fmtId val="4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13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4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5"/>
      </c:pivotFmt>
      <c:pivotFmt>
        <c:idx val="16"/>
      </c:pivotFmt>
      <c:pivotFmt>
        <c:idx val="17"/>
      </c:pivotFmt>
      <c:pivotFmt>
        <c:idx val="18"/>
      </c:pivotFmt>
      <c:pivotFmt>
        <c:idx val="19"/>
      </c:pivotFmt>
      <c:pivotFmt>
        <c:idx val="20"/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</c:pivotFmts>
    <c:plotArea>
      <c:layout>
        <c:manualLayout>
          <c:layoutTarget val="inner"/>
          <c:xMode val="edge"/>
          <c:yMode val="edge"/>
          <c:x val="0.15944159628021576"/>
          <c:y val="3.7154989384288746E-2"/>
          <c:w val="0.82152067440168108"/>
          <c:h val="0.68916403363592293"/>
        </c:manualLayout>
      </c:layout>
      <c:lineChart>
        <c:grouping val="standard"/>
        <c:varyColors val="0"/>
        <c:ser>
          <c:idx val="0"/>
          <c:order val="0"/>
          <c:tx>
            <c:strRef>
              <c:f>'TCD MOYENNES ET EFFECTIFS'!$B$3:$B$4</c:f>
              <c:strCache>
                <c:ptCount val="1"/>
                <c:pt idx="0">
                  <c:v>ACROSPORT</c:v>
                </c:pt>
              </c:strCache>
            </c:strRef>
          </c:tx>
          <c:cat>
            <c:strRef>
              <c:f>'TCD MOYENNES ET EFFECTIFS'!$A$5:$A$14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EFFECTIFS'!$B$5:$B$14</c:f>
              <c:numCache>
                <c:formatCode>General</c:formatCode>
                <c:ptCount val="10"/>
                <c:pt idx="0">
                  <c:v>465</c:v>
                </c:pt>
                <c:pt idx="1">
                  <c:v>481</c:v>
                </c:pt>
                <c:pt idx="2">
                  <c:v>514</c:v>
                </c:pt>
                <c:pt idx="3">
                  <c:v>891</c:v>
                </c:pt>
                <c:pt idx="4">
                  <c:v>874</c:v>
                </c:pt>
                <c:pt idx="5">
                  <c:v>704</c:v>
                </c:pt>
                <c:pt idx="6">
                  <c:v>726</c:v>
                </c:pt>
                <c:pt idx="7">
                  <c:v>778</c:v>
                </c:pt>
                <c:pt idx="8">
                  <c:v>824</c:v>
                </c:pt>
                <c:pt idx="9">
                  <c:v>746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E74-42B4-BECB-593333166E3B}"/>
            </c:ext>
          </c:extLst>
        </c:ser>
        <c:ser>
          <c:idx val="1"/>
          <c:order val="1"/>
          <c:tx>
            <c:strRef>
              <c:f>'TCD MOYENNES ET EFFECTIFS'!$C$3:$C$4</c:f>
              <c:strCache>
                <c:ptCount val="1"/>
                <c:pt idx="0">
                  <c:v>AÉROBIC</c:v>
                </c:pt>
              </c:strCache>
            </c:strRef>
          </c:tx>
          <c:cat>
            <c:strRef>
              <c:f>'TCD MOYENNES ET EFFECTIFS'!$A$5:$A$14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EFFECTIFS'!$C$5:$C$14</c:f>
              <c:numCache>
                <c:formatCode>General</c:formatCode>
                <c:ptCount val="10"/>
                <c:pt idx="5">
                  <c:v>40</c:v>
                </c:pt>
                <c:pt idx="6">
                  <c:v>31</c:v>
                </c:pt>
                <c:pt idx="7">
                  <c:v>21</c:v>
                </c:pt>
                <c:pt idx="8">
                  <c:v>15</c:v>
                </c:pt>
                <c:pt idx="9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E74-42B4-BECB-593333166E3B}"/>
            </c:ext>
          </c:extLst>
        </c:ser>
        <c:ser>
          <c:idx val="2"/>
          <c:order val="2"/>
          <c:tx>
            <c:strRef>
              <c:f>'TCD MOYENNES ET EFFECTIFS'!$D$3:$D$4</c:f>
              <c:strCache>
                <c:ptCount val="1"/>
                <c:pt idx="0">
                  <c:v>ARTS DU CIRQUE</c:v>
                </c:pt>
              </c:strCache>
            </c:strRef>
          </c:tx>
          <c:cat>
            <c:strRef>
              <c:f>'TCD MOYENNES ET EFFECTIFS'!$A$5:$A$14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EFFECTIFS'!$D$5:$D$14</c:f>
              <c:numCache>
                <c:formatCode>General</c:formatCode>
                <c:ptCount val="10"/>
                <c:pt idx="0">
                  <c:v>24</c:v>
                </c:pt>
                <c:pt idx="4">
                  <c:v>60</c:v>
                </c:pt>
                <c:pt idx="5">
                  <c:v>41</c:v>
                </c:pt>
                <c:pt idx="6">
                  <c:v>43</c:v>
                </c:pt>
                <c:pt idx="7">
                  <c:v>24</c:v>
                </c:pt>
                <c:pt idx="8">
                  <c:v>32</c:v>
                </c:pt>
                <c:pt idx="9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E74-42B4-BECB-593333166E3B}"/>
            </c:ext>
          </c:extLst>
        </c:ser>
        <c:ser>
          <c:idx val="3"/>
          <c:order val="3"/>
          <c:tx>
            <c:strRef>
              <c:f>'TCD MOYENNES ET EFFECTIFS'!$E$3:$E$4</c:f>
              <c:strCache>
                <c:ptCount val="1"/>
                <c:pt idx="0">
                  <c:v>DANSE</c:v>
                </c:pt>
              </c:strCache>
            </c:strRef>
          </c:tx>
          <c:cat>
            <c:strRef>
              <c:f>'TCD MOYENNES ET EFFECTIFS'!$A$5:$A$14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EFFECTIFS'!$E$5:$E$14</c:f>
              <c:numCache>
                <c:formatCode>General</c:formatCode>
                <c:ptCount val="10"/>
                <c:pt idx="0">
                  <c:v>309</c:v>
                </c:pt>
                <c:pt idx="1">
                  <c:v>245</c:v>
                </c:pt>
                <c:pt idx="2">
                  <c:v>59</c:v>
                </c:pt>
                <c:pt idx="3">
                  <c:v>234</c:v>
                </c:pt>
                <c:pt idx="4">
                  <c:v>150</c:v>
                </c:pt>
                <c:pt idx="5">
                  <c:v>152</c:v>
                </c:pt>
                <c:pt idx="6">
                  <c:v>309</c:v>
                </c:pt>
                <c:pt idx="7">
                  <c:v>291</c:v>
                </c:pt>
                <c:pt idx="8">
                  <c:v>239</c:v>
                </c:pt>
                <c:pt idx="9">
                  <c:v>283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E74-42B4-BECB-593333166E3B}"/>
            </c:ext>
          </c:extLst>
        </c:ser>
        <c:ser>
          <c:idx val="4"/>
          <c:order val="4"/>
          <c:tx>
            <c:strRef>
              <c:f>'TCD MOYENNES ET EFFECTIFS'!$F$3:$F$4</c:f>
              <c:strCache>
                <c:ptCount val="1"/>
                <c:pt idx="0">
                  <c:v>GYMNASTIQUE (SOL ET AGRES)</c:v>
                </c:pt>
              </c:strCache>
            </c:strRef>
          </c:tx>
          <c:cat>
            <c:strRef>
              <c:f>'TCD MOYENNES ET EFFECTIFS'!$A$5:$A$14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EFFECTIFS'!$F$5:$F$14</c:f>
              <c:numCache>
                <c:formatCode>General</c:formatCode>
                <c:ptCount val="10"/>
                <c:pt idx="0">
                  <c:v>120</c:v>
                </c:pt>
                <c:pt idx="1">
                  <c:v>80</c:v>
                </c:pt>
                <c:pt idx="2">
                  <c:v>78</c:v>
                </c:pt>
                <c:pt idx="3">
                  <c:v>345</c:v>
                </c:pt>
                <c:pt idx="4">
                  <c:v>300</c:v>
                </c:pt>
                <c:pt idx="5">
                  <c:v>291</c:v>
                </c:pt>
                <c:pt idx="6">
                  <c:v>224</c:v>
                </c:pt>
                <c:pt idx="7">
                  <c:v>231</c:v>
                </c:pt>
                <c:pt idx="8">
                  <c:v>175</c:v>
                </c:pt>
                <c:pt idx="9">
                  <c:v>261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E74-42B4-BECB-593333166E3B}"/>
            </c:ext>
          </c:extLst>
        </c:ser>
        <c:ser>
          <c:idx val="5"/>
          <c:order val="5"/>
          <c:tx>
            <c:strRef>
              <c:f>'TCD MOYENNES ET EFFECTIFS'!$G$3:$G$4</c:f>
              <c:strCache>
                <c:ptCount val="1"/>
                <c:pt idx="0">
                  <c:v>SAUT DE CHEVAL</c:v>
                </c:pt>
              </c:strCache>
            </c:strRef>
          </c:tx>
          <c:cat>
            <c:strRef>
              <c:f>'TCD MOYENNES ET EFFECTIFS'!$A$5:$A$14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EFFECTIFS'!$G$5:$G$14</c:f>
              <c:numCache>
                <c:formatCode>General</c:formatCode>
                <c:ptCount val="10"/>
                <c:pt idx="5">
                  <c:v>7</c:v>
                </c:pt>
                <c:pt idx="6">
                  <c:v>1</c:v>
                </c:pt>
                <c:pt idx="7">
                  <c:v>2</c:v>
                </c:pt>
                <c:pt idx="9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E74-42B4-BECB-593333166E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126080"/>
        <c:axId val="205769536"/>
      </c:lineChart>
      <c:catAx>
        <c:axId val="206126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69536"/>
        <c:crosses val="autoZero"/>
        <c:auto val="1"/>
        <c:lblAlgn val="ctr"/>
        <c:lblOffset val="100"/>
        <c:noMultiLvlLbl val="0"/>
      </c:catAx>
      <c:valAx>
        <c:axId val="20576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61260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dynamique4</c:name>
    <c:fmtId val="48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2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293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4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5"/>
      </c:pivotFmt>
      <c:pivotFmt>
        <c:idx val="296"/>
      </c:pivotFmt>
      <c:pivotFmt>
        <c:idx val="297"/>
      </c:pivotFmt>
      <c:pivotFmt>
        <c:idx val="298"/>
      </c:pivotFmt>
      <c:pivotFmt>
        <c:idx val="299"/>
      </c:pivotFmt>
      <c:pivotFmt>
        <c:idx val="300"/>
      </c:pivotFmt>
      <c:pivotFmt>
        <c:idx val="301"/>
      </c:pivotFmt>
      <c:pivotFmt>
        <c:idx val="302"/>
      </c:pivotFmt>
      <c:pivotFmt>
        <c:idx val="303"/>
      </c:pivotFmt>
      <c:pivotFmt>
        <c:idx val="304"/>
      </c:pivotFmt>
      <c:pivotFmt>
        <c:idx val="305"/>
      </c:pivotFmt>
      <c:pivotFmt>
        <c:idx val="306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EFFECTIFS'!$B$65:$B$66</c:f>
              <c:strCache>
                <c:ptCount val="1"/>
                <c:pt idx="0">
                  <c:v>ACROSPORT</c:v>
                </c:pt>
              </c:strCache>
            </c:strRef>
          </c:tx>
          <c:cat>
            <c:strRef>
              <c:f>'TCD MOYENNES ET EFFECTIFS'!$A$67:$A$76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EFFECTIFS'!$B$67:$B$76</c:f>
              <c:numCache>
                <c:formatCode>0.00</c:formatCode>
                <c:ptCount val="10"/>
                <c:pt idx="0">
                  <c:v>13.291</c:v>
                </c:pt>
                <c:pt idx="1">
                  <c:v>12.993373493975902</c:v>
                </c:pt>
                <c:pt idx="2">
                  <c:v>13.043715846994536</c:v>
                </c:pt>
                <c:pt idx="3">
                  <c:v>12.36964586846543</c:v>
                </c:pt>
                <c:pt idx="4">
                  <c:v>12.8</c:v>
                </c:pt>
                <c:pt idx="5">
                  <c:v>12.855513307984793</c:v>
                </c:pt>
                <c:pt idx="6">
                  <c:v>12.439999999999994</c:v>
                </c:pt>
                <c:pt idx="7">
                  <c:v>12.66878</c:v>
                </c:pt>
                <c:pt idx="8">
                  <c:v>13.130087390761544</c:v>
                </c:pt>
                <c:pt idx="9">
                  <c:v>12.959615384615393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84-44DA-810B-0869A1C6A79D}"/>
            </c:ext>
          </c:extLst>
        </c:ser>
        <c:ser>
          <c:idx val="1"/>
          <c:order val="1"/>
          <c:tx>
            <c:strRef>
              <c:f>'TCD MOYENNES ET EFFECTIFS'!$C$65:$C$66</c:f>
              <c:strCache>
                <c:ptCount val="1"/>
                <c:pt idx="0">
                  <c:v>AÉROBIC</c:v>
                </c:pt>
              </c:strCache>
            </c:strRef>
          </c:tx>
          <c:cat>
            <c:strRef>
              <c:f>'TCD MOYENNES ET EFFECTIFS'!$A$67:$A$76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EFFECTIFS'!$C$67:$C$76</c:f>
              <c:numCache>
                <c:formatCode>General</c:formatCode>
                <c:ptCount val="10"/>
                <c:pt idx="5" formatCode="0.00">
                  <c:v>10.388888888888889</c:v>
                </c:pt>
                <c:pt idx="6" formatCode="0.00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84-44DA-810B-0869A1C6A79D}"/>
            </c:ext>
          </c:extLst>
        </c:ser>
        <c:ser>
          <c:idx val="2"/>
          <c:order val="2"/>
          <c:tx>
            <c:strRef>
              <c:f>'TCD MOYENNES ET EFFECTIFS'!$D$65:$D$66</c:f>
              <c:strCache>
                <c:ptCount val="1"/>
                <c:pt idx="0">
                  <c:v>ARTS DU CIRQUE</c:v>
                </c:pt>
              </c:strCache>
            </c:strRef>
          </c:tx>
          <c:cat>
            <c:strRef>
              <c:f>'TCD MOYENNES ET EFFECTIFS'!$A$67:$A$76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EFFECTIFS'!$D$67:$D$76</c:f>
              <c:numCache>
                <c:formatCode>General</c:formatCode>
                <c:ptCount val="10"/>
                <c:pt idx="0" formatCode="0.00">
                  <c:v>13.35</c:v>
                </c:pt>
                <c:pt idx="2" formatCode="0.00">
                  <c:v>12.166666666666666</c:v>
                </c:pt>
                <c:pt idx="4" formatCode="0.00">
                  <c:v>11.8</c:v>
                </c:pt>
                <c:pt idx="5" formatCode="0.00">
                  <c:v>10.958333333333334</c:v>
                </c:pt>
                <c:pt idx="6" formatCode="0.00">
                  <c:v>12.464285714285714</c:v>
                </c:pt>
                <c:pt idx="7" formatCode="0.00">
                  <c:v>11.670970000000001</c:v>
                </c:pt>
                <c:pt idx="8" formatCode="0.00">
                  <c:v>13.363636363636363</c:v>
                </c:pt>
                <c:pt idx="9" formatCode="0.00">
                  <c:v>12.535714285714286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884-44DA-810B-0869A1C6A79D}"/>
            </c:ext>
          </c:extLst>
        </c:ser>
        <c:ser>
          <c:idx val="3"/>
          <c:order val="3"/>
          <c:tx>
            <c:strRef>
              <c:f>'TCD MOYENNES ET EFFECTIFS'!$E$65:$E$66</c:f>
              <c:strCache>
                <c:ptCount val="1"/>
                <c:pt idx="0">
                  <c:v>DANSE</c:v>
                </c:pt>
              </c:strCache>
            </c:strRef>
          </c:tx>
          <c:cat>
            <c:strRef>
              <c:f>'TCD MOYENNES ET EFFECTIFS'!$A$67:$A$76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EFFECTIFS'!$E$67:$E$76</c:f>
              <c:numCache>
                <c:formatCode>0.00</c:formatCode>
                <c:ptCount val="10"/>
                <c:pt idx="0">
                  <c:v>15.33</c:v>
                </c:pt>
                <c:pt idx="1">
                  <c:v>14.928571428571429</c:v>
                </c:pt>
                <c:pt idx="3">
                  <c:v>11.765217391304349</c:v>
                </c:pt>
                <c:pt idx="4">
                  <c:v>11.3</c:v>
                </c:pt>
                <c:pt idx="5">
                  <c:v>11.7</c:v>
                </c:pt>
                <c:pt idx="6">
                  <c:v>13.488636363636363</c:v>
                </c:pt>
                <c:pt idx="7">
                  <c:v>11.45833</c:v>
                </c:pt>
                <c:pt idx="8">
                  <c:v>12.731249999999998</c:v>
                </c:pt>
                <c:pt idx="9">
                  <c:v>11.265625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884-44DA-810B-0869A1C6A79D}"/>
            </c:ext>
          </c:extLst>
        </c:ser>
        <c:ser>
          <c:idx val="4"/>
          <c:order val="4"/>
          <c:tx>
            <c:strRef>
              <c:f>'TCD MOYENNES ET EFFECTIFS'!$F$65:$F$66</c:f>
              <c:strCache>
                <c:ptCount val="1"/>
                <c:pt idx="0">
                  <c:v>GYMNASTIQUE (SOL ET AGRES)</c:v>
                </c:pt>
              </c:strCache>
            </c:strRef>
          </c:tx>
          <c:cat>
            <c:strRef>
              <c:f>'TCD MOYENNES ET EFFECTIFS'!$A$67:$A$76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EFFECTIFS'!$F$67:$F$76</c:f>
              <c:numCache>
                <c:formatCode>0.00</c:formatCode>
                <c:ptCount val="10"/>
                <c:pt idx="0">
                  <c:v>12.45</c:v>
                </c:pt>
                <c:pt idx="1">
                  <c:v>13.543902439024389</c:v>
                </c:pt>
                <c:pt idx="2">
                  <c:v>13.010769230769233</c:v>
                </c:pt>
                <c:pt idx="3">
                  <c:v>11.940923076923074</c:v>
                </c:pt>
                <c:pt idx="4">
                  <c:v>12.5</c:v>
                </c:pt>
                <c:pt idx="5">
                  <c:v>12.501488095238095</c:v>
                </c:pt>
                <c:pt idx="6">
                  <c:v>12.440239043824693</c:v>
                </c:pt>
                <c:pt idx="7">
                  <c:v>13.020110000000001</c:v>
                </c:pt>
                <c:pt idx="8">
                  <c:v>12.856097560975607</c:v>
                </c:pt>
                <c:pt idx="9">
                  <c:v>12.126903553299492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884-44DA-810B-0869A1C6A79D}"/>
            </c:ext>
          </c:extLst>
        </c:ser>
        <c:ser>
          <c:idx val="5"/>
          <c:order val="5"/>
          <c:tx>
            <c:strRef>
              <c:f>'TCD MOYENNES ET EFFECTIFS'!$G$65:$G$66</c:f>
              <c:strCache>
                <c:ptCount val="1"/>
                <c:pt idx="0">
                  <c:v>SAUT DE CHEVAL</c:v>
                </c:pt>
              </c:strCache>
            </c:strRef>
          </c:tx>
          <c:cat>
            <c:strRef>
              <c:f>'TCD MOYENNES ET EFFECTIFS'!$A$67:$A$76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EFFECTIFS'!$G$67:$G$76</c:f>
              <c:numCache>
                <c:formatCode>General</c:formatCode>
                <c:ptCount val="10"/>
                <c:pt idx="5" formatCode="0.00">
                  <c:v>14.153846153846153</c:v>
                </c:pt>
                <c:pt idx="6" formatCode="0.00">
                  <c:v>11.783333333333333</c:v>
                </c:pt>
                <c:pt idx="7" formatCode="0.00">
                  <c:v>13.428570000000001</c:v>
                </c:pt>
                <c:pt idx="9" formatCode="0.00">
                  <c:v>14.838709677419354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884-44DA-810B-0869A1C6A7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527936"/>
        <c:axId val="207888960"/>
      </c:lineChart>
      <c:catAx>
        <c:axId val="20752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888960"/>
        <c:crosses val="autoZero"/>
        <c:auto val="1"/>
        <c:lblAlgn val="ctr"/>
        <c:lblOffset val="100"/>
        <c:noMultiLvlLbl val="0"/>
      </c:catAx>
      <c:valAx>
        <c:axId val="207888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5279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dynamique3</c:name>
    <c:fmtId val="43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8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129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30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  <c:pivotFmt>
        <c:idx val="137"/>
      </c:pivotFmt>
      <c:pivotFmt>
        <c:idx val="138"/>
      </c:pivotFmt>
      <c:pivotFmt>
        <c:idx val="139"/>
      </c:pivotFmt>
      <c:pivotFmt>
        <c:idx val="140"/>
      </c:pivotFmt>
      <c:pivotFmt>
        <c:idx val="141"/>
      </c:pivotFmt>
      <c:pivotFmt>
        <c:idx val="142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EFFECTIFS'!$B$45:$B$46</c:f>
              <c:strCache>
                <c:ptCount val="1"/>
                <c:pt idx="0">
                  <c:v>ACROSPORT</c:v>
                </c:pt>
              </c:strCache>
            </c:strRef>
          </c:tx>
          <c:cat>
            <c:strRef>
              <c:f>'TCD MOYENNES ET EFFECTIFS'!$A$47:$A$56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EFFECTIFS'!$B$47:$B$56</c:f>
              <c:numCache>
                <c:formatCode>General</c:formatCode>
                <c:ptCount val="10"/>
                <c:pt idx="0">
                  <c:v>184</c:v>
                </c:pt>
                <c:pt idx="1">
                  <c:v>166</c:v>
                </c:pt>
                <c:pt idx="2">
                  <c:v>183</c:v>
                </c:pt>
                <c:pt idx="3">
                  <c:v>604</c:v>
                </c:pt>
                <c:pt idx="4">
                  <c:v>512</c:v>
                </c:pt>
                <c:pt idx="5">
                  <c:v>529</c:v>
                </c:pt>
                <c:pt idx="6">
                  <c:v>635</c:v>
                </c:pt>
                <c:pt idx="7">
                  <c:v>658</c:v>
                </c:pt>
                <c:pt idx="8">
                  <c:v>812</c:v>
                </c:pt>
                <c:pt idx="9">
                  <c:v>687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FB7-429E-922E-F73DE660C7D5}"/>
            </c:ext>
          </c:extLst>
        </c:ser>
        <c:ser>
          <c:idx val="1"/>
          <c:order val="1"/>
          <c:tx>
            <c:strRef>
              <c:f>'TCD MOYENNES ET EFFECTIFS'!$C$45:$C$46</c:f>
              <c:strCache>
                <c:ptCount val="1"/>
                <c:pt idx="0">
                  <c:v>AÉROBIC</c:v>
                </c:pt>
              </c:strCache>
            </c:strRef>
          </c:tx>
          <c:cat>
            <c:strRef>
              <c:f>'TCD MOYENNES ET EFFECTIFS'!$A$47:$A$56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EFFECTIFS'!$C$47:$C$56</c:f>
              <c:numCache>
                <c:formatCode>General</c:formatCode>
                <c:ptCount val="10"/>
                <c:pt idx="5">
                  <c:v>9</c:v>
                </c:pt>
                <c:pt idx="6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FB7-429E-922E-F73DE660C7D5}"/>
            </c:ext>
          </c:extLst>
        </c:ser>
        <c:ser>
          <c:idx val="2"/>
          <c:order val="2"/>
          <c:tx>
            <c:strRef>
              <c:f>'TCD MOYENNES ET EFFECTIFS'!$D$45:$D$46</c:f>
              <c:strCache>
                <c:ptCount val="1"/>
                <c:pt idx="0">
                  <c:v>ARTS DU CIRQUE</c:v>
                </c:pt>
              </c:strCache>
            </c:strRef>
          </c:tx>
          <c:cat>
            <c:strRef>
              <c:f>'TCD MOYENNES ET EFFECTIFS'!$A$47:$A$56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EFFECTIFS'!$D$47:$D$56</c:f>
              <c:numCache>
                <c:formatCode>General</c:formatCode>
                <c:ptCount val="10"/>
                <c:pt idx="0">
                  <c:v>6</c:v>
                </c:pt>
                <c:pt idx="2">
                  <c:v>3</c:v>
                </c:pt>
                <c:pt idx="4">
                  <c:v>29</c:v>
                </c:pt>
                <c:pt idx="5">
                  <c:v>24</c:v>
                </c:pt>
                <c:pt idx="6">
                  <c:v>14</c:v>
                </c:pt>
                <c:pt idx="7">
                  <c:v>32</c:v>
                </c:pt>
                <c:pt idx="8">
                  <c:v>11</c:v>
                </c:pt>
                <c:pt idx="9">
                  <c:v>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FB7-429E-922E-F73DE660C7D5}"/>
            </c:ext>
          </c:extLst>
        </c:ser>
        <c:ser>
          <c:idx val="3"/>
          <c:order val="3"/>
          <c:tx>
            <c:strRef>
              <c:f>'TCD MOYENNES ET EFFECTIFS'!$E$45:$E$46</c:f>
              <c:strCache>
                <c:ptCount val="1"/>
                <c:pt idx="0">
                  <c:v>DANSE</c:v>
                </c:pt>
              </c:strCache>
            </c:strRef>
          </c:tx>
          <c:cat>
            <c:strRef>
              <c:f>'TCD MOYENNES ET EFFECTIFS'!$A$47:$A$56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EFFECTIFS'!$E$47:$E$56</c:f>
              <c:numCache>
                <c:formatCode>General</c:formatCode>
                <c:ptCount val="10"/>
                <c:pt idx="0">
                  <c:v>9</c:v>
                </c:pt>
                <c:pt idx="1">
                  <c:v>7</c:v>
                </c:pt>
                <c:pt idx="3">
                  <c:v>23</c:v>
                </c:pt>
                <c:pt idx="4">
                  <c:v>34</c:v>
                </c:pt>
                <c:pt idx="5">
                  <c:v>5</c:v>
                </c:pt>
                <c:pt idx="6">
                  <c:v>44</c:v>
                </c:pt>
                <c:pt idx="7">
                  <c:v>36</c:v>
                </c:pt>
                <c:pt idx="8">
                  <c:v>51</c:v>
                </c:pt>
                <c:pt idx="9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FB7-429E-922E-F73DE660C7D5}"/>
            </c:ext>
          </c:extLst>
        </c:ser>
        <c:ser>
          <c:idx val="4"/>
          <c:order val="4"/>
          <c:tx>
            <c:strRef>
              <c:f>'TCD MOYENNES ET EFFECTIFS'!$F$45:$F$46</c:f>
              <c:strCache>
                <c:ptCount val="1"/>
                <c:pt idx="0">
                  <c:v>GYMNASTIQUE (SOL ET AGRES)</c:v>
                </c:pt>
              </c:strCache>
            </c:strRef>
          </c:tx>
          <c:cat>
            <c:strRef>
              <c:f>'TCD MOYENNES ET EFFECTIFS'!$A$47:$A$56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EFFECTIFS'!$F$47:$F$56</c:f>
              <c:numCache>
                <c:formatCode>General</c:formatCode>
                <c:ptCount val="10"/>
                <c:pt idx="0">
                  <c:v>107</c:v>
                </c:pt>
                <c:pt idx="1">
                  <c:v>82</c:v>
                </c:pt>
                <c:pt idx="2">
                  <c:v>65</c:v>
                </c:pt>
                <c:pt idx="3">
                  <c:v>329</c:v>
                </c:pt>
                <c:pt idx="4">
                  <c:v>312</c:v>
                </c:pt>
                <c:pt idx="5">
                  <c:v>340</c:v>
                </c:pt>
                <c:pt idx="6">
                  <c:v>255</c:v>
                </c:pt>
                <c:pt idx="7">
                  <c:v>190</c:v>
                </c:pt>
                <c:pt idx="8">
                  <c:v>125</c:v>
                </c:pt>
                <c:pt idx="9">
                  <c:v>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FB7-429E-922E-F73DE660C7D5}"/>
            </c:ext>
          </c:extLst>
        </c:ser>
        <c:ser>
          <c:idx val="5"/>
          <c:order val="5"/>
          <c:tx>
            <c:strRef>
              <c:f>'TCD MOYENNES ET EFFECTIFS'!$G$45:$G$46</c:f>
              <c:strCache>
                <c:ptCount val="1"/>
                <c:pt idx="0">
                  <c:v>SAUT DE CHEVAL</c:v>
                </c:pt>
              </c:strCache>
            </c:strRef>
          </c:tx>
          <c:cat>
            <c:strRef>
              <c:f>'TCD MOYENNES ET EFFECTIFS'!$A$47:$A$56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EFFECTIFS'!$G$47:$G$56</c:f>
              <c:numCache>
                <c:formatCode>General</c:formatCode>
                <c:ptCount val="10"/>
                <c:pt idx="5">
                  <c:v>13</c:v>
                </c:pt>
                <c:pt idx="6">
                  <c:v>30</c:v>
                </c:pt>
                <c:pt idx="7">
                  <c:v>49</c:v>
                </c:pt>
                <c:pt idx="8">
                  <c:v>0</c:v>
                </c:pt>
                <c:pt idx="9">
                  <c:v>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FB7-429E-922E-F73DE660C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899776"/>
        <c:axId val="205773568"/>
      </c:lineChart>
      <c:catAx>
        <c:axId val="20589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73568"/>
        <c:crosses val="autoZero"/>
        <c:auto val="1"/>
        <c:lblAlgn val="ctr"/>
        <c:lblOffset val="100"/>
        <c:noMultiLvlLbl val="0"/>
      </c:catAx>
      <c:valAx>
        <c:axId val="20577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8997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CAPBEP.xlsm]RESUME PAR CE ET ECARTS TYPE!Tableau croisé dynamique13</c:name>
    <c:fmtId val="51"/>
  </c:pivotSource>
  <c:chart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  <c:spPr>
          <a:solidFill>
            <a:srgbClr val="0070C0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 sz="1050" b="1"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rgbClr val="D638BF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 sz="1050" b="1"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ln w="28575">
            <a:solidFill>
              <a:srgbClr val="00B0F0"/>
            </a:solidFill>
          </a:ln>
        </c:spPr>
        <c:marker>
          <c:symbol val="diamond"/>
          <c:size val="6"/>
          <c:spPr>
            <a:ln w="28575">
              <a:solidFill>
                <a:srgbClr val="00B0F0"/>
              </a:solidFill>
            </a:ln>
          </c:spPr>
        </c:marker>
      </c:pivotFmt>
      <c:pivotFmt>
        <c:idx val="18"/>
        <c:spPr>
          <a:ln w="28575">
            <a:solidFill>
              <a:srgbClr val="FF99FF"/>
            </a:solidFill>
          </a:ln>
        </c:spPr>
        <c:marker>
          <c:symbol val="x"/>
          <c:size val="6"/>
          <c:spPr>
            <a:ln w="28575">
              <a:solidFill>
                <a:srgbClr val="FF99FF"/>
              </a:solidFill>
            </a:ln>
          </c:spPr>
        </c:marker>
      </c:pivotFmt>
      <c:pivotFmt>
        <c:idx val="19"/>
        <c:spPr>
          <a:ln w="28575">
            <a:prstDash val="sysDot"/>
          </a:ln>
        </c:spPr>
        <c:marker>
          <c:symbol val="none"/>
        </c:marker>
      </c:pivotFmt>
      <c:pivotFmt>
        <c:idx val="20"/>
        <c:spPr>
          <a:ln w="28575">
            <a:solidFill>
              <a:srgbClr val="E06ACF"/>
            </a:solidFill>
            <a:prstDash val="sysDash"/>
          </a:ln>
        </c:spPr>
        <c:marker>
          <c:symbol val="none"/>
        </c:marker>
      </c:pivotFmt>
      <c:pivotFmt>
        <c:idx val="21"/>
        <c:spPr>
          <a:ln w="28575">
            <a:prstDash val="sysDash"/>
          </a:ln>
        </c:spPr>
        <c:marker>
          <c:symbol val="none"/>
        </c:marker>
      </c:pivotFmt>
      <c:pivotFmt>
        <c:idx val="22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23"/>
      </c:pivotFmt>
      <c:pivotFmt>
        <c:idx val="24"/>
        <c:spPr>
          <a:solidFill>
            <a:srgbClr val="0070C0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 sz="1050" b="1"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rgbClr val="D638BF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 sz="1050" b="1"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ln w="28575">
            <a:solidFill>
              <a:srgbClr val="00B0F0"/>
            </a:solidFill>
          </a:ln>
        </c:spPr>
        <c:marker>
          <c:symbol val="diamond"/>
          <c:size val="6"/>
          <c:spPr>
            <a:ln w="28575">
              <a:solidFill>
                <a:srgbClr val="00B0F0"/>
              </a:solidFill>
            </a:ln>
          </c:spPr>
        </c:marker>
      </c:pivotFmt>
      <c:pivotFmt>
        <c:idx val="27"/>
        <c:spPr>
          <a:ln w="28575">
            <a:solidFill>
              <a:srgbClr val="FF99FF"/>
            </a:solidFill>
          </a:ln>
        </c:spPr>
        <c:marker>
          <c:symbol val="x"/>
          <c:size val="6"/>
          <c:spPr>
            <a:ln w="28575">
              <a:solidFill>
                <a:srgbClr val="FF99FF"/>
              </a:solidFill>
            </a:ln>
          </c:spPr>
        </c:marker>
      </c:pivotFmt>
      <c:pivotFmt>
        <c:idx val="28"/>
        <c:spPr>
          <a:ln w="28575">
            <a:prstDash val="sysDot"/>
          </a:ln>
        </c:spPr>
        <c:marker>
          <c:symbol val="none"/>
        </c:marker>
      </c:pivotFmt>
      <c:pivotFmt>
        <c:idx val="29"/>
        <c:spPr>
          <a:ln w="28575">
            <a:solidFill>
              <a:srgbClr val="E06ACF"/>
            </a:solidFill>
            <a:prstDash val="sysDash"/>
          </a:ln>
        </c:spPr>
        <c:marker>
          <c:symbol val="none"/>
        </c:marker>
      </c:pivotFmt>
      <c:pivotFmt>
        <c:idx val="30"/>
        <c:spPr>
          <a:ln w="28575">
            <a:prstDash val="sysDash"/>
          </a:ln>
        </c:spPr>
        <c:marker>
          <c:symbol val="none"/>
        </c:marker>
      </c:pivotFmt>
      <c:pivotFmt>
        <c:idx val="31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32"/>
        <c:spPr>
          <a:solidFill>
            <a:srgbClr val="0070C0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 sz="1050" b="1"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rgbClr val="D638BF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 sz="1050" b="1"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ln w="28575">
            <a:solidFill>
              <a:srgbClr val="00B0F0"/>
            </a:solidFill>
          </a:ln>
        </c:spPr>
        <c:marker>
          <c:symbol val="diamond"/>
          <c:size val="6"/>
          <c:spPr>
            <a:ln w="28575">
              <a:solidFill>
                <a:srgbClr val="00B0F0"/>
              </a:solidFill>
            </a:ln>
          </c:spPr>
        </c:marker>
      </c:pivotFmt>
      <c:pivotFmt>
        <c:idx val="35"/>
        <c:spPr>
          <a:ln w="28575">
            <a:solidFill>
              <a:srgbClr val="FF99FF"/>
            </a:solidFill>
          </a:ln>
        </c:spPr>
        <c:marker>
          <c:symbol val="x"/>
          <c:size val="6"/>
          <c:spPr>
            <a:ln w="28575">
              <a:solidFill>
                <a:srgbClr val="FF99FF"/>
              </a:solidFill>
            </a:ln>
          </c:spPr>
        </c:marker>
      </c:pivotFmt>
      <c:pivotFmt>
        <c:idx val="36"/>
        <c:spPr>
          <a:ln w="28575">
            <a:prstDash val="sysDot"/>
          </a:ln>
        </c:spPr>
        <c:marker>
          <c:symbol val="none"/>
        </c:marker>
      </c:pivotFmt>
      <c:pivotFmt>
        <c:idx val="37"/>
        <c:spPr>
          <a:ln w="28575">
            <a:solidFill>
              <a:srgbClr val="E06ACF"/>
            </a:solidFill>
            <a:prstDash val="sysDash"/>
          </a:ln>
        </c:spPr>
        <c:marker>
          <c:symbol val="none"/>
        </c:marker>
      </c:pivotFmt>
      <c:pivotFmt>
        <c:idx val="38"/>
        <c:spPr>
          <a:ln w="28575">
            <a:prstDash val="sysDash"/>
          </a:ln>
        </c:spPr>
        <c:marker>
          <c:symbol val="none"/>
        </c:marker>
      </c:pivotFmt>
      <c:pivotFmt>
        <c:idx val="39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6.0636627631906533E-2"/>
          <c:y val="3.980502975092616E-2"/>
          <c:w val="0.83773960351560883"/>
          <c:h val="0.697320818884973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'RESUME PAR CE ET ECARTS TYPE'!$B$4</c:f>
              <c:strCache>
                <c:ptCount val="1"/>
                <c:pt idx="0">
                  <c:v> EFF G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'RESUME PAR CE ET ECARTS TYPE'!$A$5:$A$16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'RESUME PAR CE ET ECARTS TYPE'!$B$5:$B$16</c:f>
              <c:numCache>
                <c:formatCode>General</c:formatCode>
                <c:ptCount val="11"/>
                <c:pt idx="0">
                  <c:v>1681</c:v>
                </c:pt>
                <c:pt idx="1">
                  <c:v>705</c:v>
                </c:pt>
                <c:pt idx="2">
                  <c:v>517</c:v>
                </c:pt>
                <c:pt idx="3">
                  <c:v>311</c:v>
                </c:pt>
                <c:pt idx="4">
                  <c:v>114</c:v>
                </c:pt>
                <c:pt idx="5">
                  <c:v>493</c:v>
                </c:pt>
                <c:pt idx="6">
                  <c:v>66</c:v>
                </c:pt>
                <c:pt idx="7">
                  <c:v>107</c:v>
                </c:pt>
                <c:pt idx="8">
                  <c:v>149</c:v>
                </c:pt>
                <c:pt idx="9">
                  <c:v>42</c:v>
                </c:pt>
                <c:pt idx="10">
                  <c:v>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84-420F-B3C0-335F2C879B81}"/>
            </c:ext>
          </c:extLst>
        </c:ser>
        <c:ser>
          <c:idx val="1"/>
          <c:order val="1"/>
          <c:tx>
            <c:strRef>
              <c:f>'RESUME PAR CE ET ECARTS TYPE'!$C$4</c:f>
              <c:strCache>
                <c:ptCount val="1"/>
                <c:pt idx="0">
                  <c:v> EFF F</c:v>
                </c:pt>
              </c:strCache>
            </c:strRef>
          </c:tx>
          <c:spPr>
            <a:solidFill>
              <a:srgbClr val="D638B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'RESUME PAR CE ET ECARTS TYPE'!$A$5:$A$16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'RESUME PAR CE ET ECARTS TYPE'!$C$5:$C$16</c:f>
              <c:numCache>
                <c:formatCode>General</c:formatCode>
                <c:ptCount val="11"/>
                <c:pt idx="0">
                  <c:v>1453</c:v>
                </c:pt>
                <c:pt idx="1">
                  <c:v>104</c:v>
                </c:pt>
                <c:pt idx="2">
                  <c:v>412</c:v>
                </c:pt>
                <c:pt idx="3">
                  <c:v>38</c:v>
                </c:pt>
                <c:pt idx="4">
                  <c:v>5</c:v>
                </c:pt>
                <c:pt idx="5">
                  <c:v>242</c:v>
                </c:pt>
                <c:pt idx="6">
                  <c:v>6</c:v>
                </c:pt>
                <c:pt idx="7">
                  <c:v>69</c:v>
                </c:pt>
                <c:pt idx="8">
                  <c:v>78</c:v>
                </c:pt>
                <c:pt idx="9">
                  <c:v>9</c:v>
                </c:pt>
                <c:pt idx="10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84-420F-B3C0-335F2C879B8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05191680"/>
        <c:axId val="162700032"/>
      </c:barChart>
      <c:lineChart>
        <c:grouping val="standard"/>
        <c:varyColors val="0"/>
        <c:ser>
          <c:idx val="2"/>
          <c:order val="2"/>
          <c:tx>
            <c:strRef>
              <c:f>'RESUME PAR CE ET ECARTS TYPE'!$D$4</c:f>
              <c:strCache>
                <c:ptCount val="1"/>
                <c:pt idx="0">
                  <c:v> Moy G</c:v>
                </c:pt>
              </c:strCache>
            </c:strRef>
          </c:tx>
          <c:spPr>
            <a:ln w="28575">
              <a:solidFill>
                <a:srgbClr val="00B0F0"/>
              </a:solidFill>
            </a:ln>
          </c:spPr>
          <c:marker>
            <c:symbol val="diamond"/>
            <c:size val="6"/>
            <c:spPr>
              <a:ln w="28575">
                <a:solidFill>
                  <a:srgbClr val="00B0F0"/>
                </a:solidFill>
              </a:ln>
            </c:spPr>
          </c:marker>
          <c:cat>
            <c:strRef>
              <c:f>'RESUME PAR CE ET ECARTS TYPE'!$A$5:$A$16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'RESUME PAR CE ET ECARTS TYPE'!$D$5:$D$16</c:f>
              <c:numCache>
                <c:formatCode>0.00</c:formatCode>
                <c:ptCount val="11"/>
                <c:pt idx="0">
                  <c:v>13.528451882845186</c:v>
                </c:pt>
                <c:pt idx="1">
                  <c:v>13.385959885386816</c:v>
                </c:pt>
                <c:pt idx="2">
                  <c:v>13.913645224171539</c:v>
                </c:pt>
                <c:pt idx="3">
                  <c:v>13.504180064308683</c:v>
                </c:pt>
                <c:pt idx="4">
                  <c:v>12.104385964912282</c:v>
                </c:pt>
                <c:pt idx="5">
                  <c:v>13.880204081632654</c:v>
                </c:pt>
                <c:pt idx="6">
                  <c:v>14.418461538461539</c:v>
                </c:pt>
                <c:pt idx="7">
                  <c:v>13.803738317757009</c:v>
                </c:pt>
                <c:pt idx="8">
                  <c:v>13.519727891156458</c:v>
                </c:pt>
                <c:pt idx="9">
                  <c:v>15.80952380952381</c:v>
                </c:pt>
                <c:pt idx="10">
                  <c:v>13.3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B84-420F-B3C0-335F2C879B81}"/>
            </c:ext>
          </c:extLst>
        </c:ser>
        <c:ser>
          <c:idx val="3"/>
          <c:order val="3"/>
          <c:tx>
            <c:strRef>
              <c:f>'RESUME PAR CE ET ECARTS TYPE'!$E$4</c:f>
              <c:strCache>
                <c:ptCount val="1"/>
                <c:pt idx="0">
                  <c:v> Moy F</c:v>
                </c:pt>
              </c:strCache>
            </c:strRef>
          </c:tx>
          <c:spPr>
            <a:ln w="28575">
              <a:solidFill>
                <a:srgbClr val="FF99FF"/>
              </a:solidFill>
            </a:ln>
          </c:spPr>
          <c:marker>
            <c:symbol val="x"/>
            <c:size val="6"/>
            <c:spPr>
              <a:ln w="28575">
                <a:solidFill>
                  <a:srgbClr val="FF99FF"/>
                </a:solidFill>
              </a:ln>
            </c:spPr>
          </c:marker>
          <c:cat>
            <c:strRef>
              <c:f>'RESUME PAR CE ET ECARTS TYPE'!$A$5:$A$16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'RESUME PAR CE ET ECARTS TYPE'!$E$5:$E$16</c:f>
              <c:numCache>
                <c:formatCode>0.00</c:formatCode>
                <c:ptCount val="11"/>
                <c:pt idx="0">
                  <c:v>12.350842696629218</c:v>
                </c:pt>
                <c:pt idx="1">
                  <c:v>12.471153846153847</c:v>
                </c:pt>
                <c:pt idx="2">
                  <c:v>12.172413793103448</c:v>
                </c:pt>
                <c:pt idx="3">
                  <c:v>12.810810810810811</c:v>
                </c:pt>
                <c:pt idx="4">
                  <c:v>9.9</c:v>
                </c:pt>
                <c:pt idx="5">
                  <c:v>12.986497890295357</c:v>
                </c:pt>
                <c:pt idx="6">
                  <c:v>13.916666666666666</c:v>
                </c:pt>
                <c:pt idx="7">
                  <c:v>11.977611940298507</c:v>
                </c:pt>
                <c:pt idx="8">
                  <c:v>12.603846153846154</c:v>
                </c:pt>
                <c:pt idx="9">
                  <c:v>14.111111111111111</c:v>
                </c:pt>
                <c:pt idx="10">
                  <c:v>11.895774647887324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B84-420F-B3C0-335F2C879B81}"/>
            </c:ext>
          </c:extLst>
        </c:ser>
        <c:ser>
          <c:idx val="4"/>
          <c:order val="4"/>
          <c:tx>
            <c:strRef>
              <c:f>'RESUME PAR CE ET ECARTS TYPE'!$F$4</c:f>
              <c:strCache>
                <c:ptCount val="1"/>
                <c:pt idx="0">
                  <c:v> Moy Acad CP G</c:v>
                </c:pt>
              </c:strCache>
            </c:strRef>
          </c:tx>
          <c:spPr>
            <a:ln w="28575">
              <a:prstDash val="sysDot"/>
            </a:ln>
          </c:spPr>
          <c:marker>
            <c:symbol val="none"/>
          </c:marker>
          <c:cat>
            <c:strRef>
              <c:f>'RESUME PAR CE ET ECARTS TYPE'!$A$5:$A$16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'RESUME PAR CE ET ECARTS TYPE'!$F$5:$F$16</c:f>
              <c:numCache>
                <c:formatCode>0.00</c:formatCode>
                <c:ptCount val="11"/>
                <c:pt idx="0">
                  <c:v>13.59</c:v>
                </c:pt>
                <c:pt idx="1">
                  <c:v>13.59</c:v>
                </c:pt>
                <c:pt idx="2">
                  <c:v>13.59</c:v>
                </c:pt>
                <c:pt idx="3">
                  <c:v>13.59</c:v>
                </c:pt>
                <c:pt idx="4">
                  <c:v>13.59</c:v>
                </c:pt>
                <c:pt idx="5">
                  <c:v>13.59</c:v>
                </c:pt>
                <c:pt idx="6">
                  <c:v>13.59</c:v>
                </c:pt>
                <c:pt idx="7">
                  <c:v>13.59</c:v>
                </c:pt>
                <c:pt idx="8">
                  <c:v>13.59</c:v>
                </c:pt>
                <c:pt idx="9">
                  <c:v>13.59</c:v>
                </c:pt>
                <c:pt idx="10">
                  <c:v>13.59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B84-420F-B3C0-335F2C879B81}"/>
            </c:ext>
          </c:extLst>
        </c:ser>
        <c:ser>
          <c:idx val="5"/>
          <c:order val="5"/>
          <c:tx>
            <c:strRef>
              <c:f>'RESUME PAR CE ET ECARTS TYPE'!$G$4</c:f>
              <c:strCache>
                <c:ptCount val="1"/>
                <c:pt idx="0">
                  <c:v> Moy Acad CP F</c:v>
                </c:pt>
              </c:strCache>
            </c:strRef>
          </c:tx>
          <c:spPr>
            <a:ln w="28575">
              <a:solidFill>
                <a:srgbClr val="E06ACF"/>
              </a:solidFill>
              <a:prstDash val="sysDash"/>
            </a:ln>
          </c:spPr>
          <c:marker>
            <c:symbol val="none"/>
          </c:marker>
          <c:cat>
            <c:strRef>
              <c:f>'RESUME PAR CE ET ECARTS TYPE'!$A$5:$A$16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'RESUME PAR CE ET ECARTS TYPE'!$G$5:$G$16</c:f>
              <c:numCache>
                <c:formatCode>0.00</c:formatCode>
                <c:ptCount val="11"/>
                <c:pt idx="0">
                  <c:v>12.38</c:v>
                </c:pt>
                <c:pt idx="1">
                  <c:v>12.38</c:v>
                </c:pt>
                <c:pt idx="2">
                  <c:v>12.38</c:v>
                </c:pt>
                <c:pt idx="3">
                  <c:v>12.38</c:v>
                </c:pt>
                <c:pt idx="4">
                  <c:v>12.38</c:v>
                </c:pt>
                <c:pt idx="5">
                  <c:v>12.38</c:v>
                </c:pt>
                <c:pt idx="6">
                  <c:v>12.38</c:v>
                </c:pt>
                <c:pt idx="7">
                  <c:v>12.38</c:v>
                </c:pt>
                <c:pt idx="8">
                  <c:v>12.38</c:v>
                </c:pt>
                <c:pt idx="9">
                  <c:v>12.38</c:v>
                </c:pt>
                <c:pt idx="10">
                  <c:v>12.38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B84-420F-B3C0-335F2C879B81}"/>
            </c:ext>
          </c:extLst>
        </c:ser>
        <c:ser>
          <c:idx val="6"/>
          <c:order val="6"/>
          <c:tx>
            <c:strRef>
              <c:f>'RESUME PAR CE ET ECARTS TYPE'!$H$4</c:f>
              <c:strCache>
                <c:ptCount val="1"/>
                <c:pt idx="0">
                  <c:v> Moy Acad G</c:v>
                </c:pt>
              </c:strCache>
            </c:strRef>
          </c:tx>
          <c:spPr>
            <a:ln w="28575">
              <a:prstDash val="sysDash"/>
            </a:ln>
          </c:spPr>
          <c:marker>
            <c:symbol val="none"/>
          </c:marker>
          <c:cat>
            <c:strRef>
              <c:f>'RESUME PAR CE ET ECARTS TYPE'!$A$5:$A$16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'RESUME PAR CE ET ECARTS TYPE'!$H$5:$H$16</c:f>
              <c:numCache>
                <c:formatCode>0.00</c:formatCode>
                <c:ptCount val="11"/>
                <c:pt idx="0">
                  <c:v>13.2</c:v>
                </c:pt>
                <c:pt idx="1">
                  <c:v>13.2</c:v>
                </c:pt>
                <c:pt idx="2">
                  <c:v>13.2</c:v>
                </c:pt>
                <c:pt idx="3">
                  <c:v>13.2</c:v>
                </c:pt>
                <c:pt idx="4">
                  <c:v>13.2</c:v>
                </c:pt>
                <c:pt idx="5">
                  <c:v>13.2</c:v>
                </c:pt>
                <c:pt idx="6">
                  <c:v>13.2</c:v>
                </c:pt>
                <c:pt idx="7">
                  <c:v>13.2</c:v>
                </c:pt>
                <c:pt idx="8">
                  <c:v>13.2</c:v>
                </c:pt>
                <c:pt idx="9">
                  <c:v>13.2</c:v>
                </c:pt>
                <c:pt idx="10">
                  <c:v>13.2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B84-420F-B3C0-335F2C879B81}"/>
            </c:ext>
          </c:extLst>
        </c:ser>
        <c:ser>
          <c:idx val="7"/>
          <c:order val="7"/>
          <c:tx>
            <c:strRef>
              <c:f>'RESUME PAR CE ET ECARTS TYPE'!$I$4</c:f>
              <c:strCache>
                <c:ptCount val="1"/>
                <c:pt idx="0">
                  <c:v> Moy Acad F</c:v>
                </c:pt>
              </c:strCache>
            </c:strRef>
          </c:tx>
          <c:spPr>
            <a:ln w="28575">
              <a:solidFill>
                <a:srgbClr val="E06ACF"/>
              </a:solidFill>
              <a:prstDash val="sysDot"/>
            </a:ln>
          </c:spPr>
          <c:marker>
            <c:symbol val="none"/>
          </c:marker>
          <c:cat>
            <c:strRef>
              <c:f>'RESUME PAR CE ET ECARTS TYPE'!$A$5:$A$16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'RESUME PAR CE ET ECARTS TYPE'!$I$5:$I$16</c:f>
              <c:numCache>
                <c:formatCode>0.00</c:formatCode>
                <c:ptCount val="11"/>
                <c:pt idx="0">
                  <c:v>12.691444418220438</c:v>
                </c:pt>
                <c:pt idx="1">
                  <c:v>12.691444418220438</c:v>
                </c:pt>
                <c:pt idx="2">
                  <c:v>12.691444418220438</c:v>
                </c:pt>
                <c:pt idx="3">
                  <c:v>12.691444418220438</c:v>
                </c:pt>
                <c:pt idx="4">
                  <c:v>12.691444418220438</c:v>
                </c:pt>
                <c:pt idx="5">
                  <c:v>12.691444418220438</c:v>
                </c:pt>
                <c:pt idx="6">
                  <c:v>12.691444418220438</c:v>
                </c:pt>
                <c:pt idx="7">
                  <c:v>12.691444418220438</c:v>
                </c:pt>
                <c:pt idx="8">
                  <c:v>12.691444418220438</c:v>
                </c:pt>
                <c:pt idx="9">
                  <c:v>12.691444418220438</c:v>
                </c:pt>
                <c:pt idx="10">
                  <c:v>12.691444418220438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B84-420F-B3C0-335F2C879B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395456"/>
        <c:axId val="162700608"/>
      </c:lineChart>
      <c:catAx>
        <c:axId val="2051916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62700032"/>
        <c:crosses val="autoZero"/>
        <c:auto val="1"/>
        <c:lblAlgn val="ctr"/>
        <c:lblOffset val="100"/>
        <c:noMultiLvlLbl val="0"/>
      </c:catAx>
      <c:valAx>
        <c:axId val="1627000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205191680"/>
        <c:crosses val="autoZero"/>
        <c:crossBetween val="between"/>
      </c:valAx>
      <c:valAx>
        <c:axId val="162700608"/>
        <c:scaling>
          <c:orientation val="minMax"/>
          <c:min val="9"/>
        </c:scaling>
        <c:delete val="0"/>
        <c:axPos val="r"/>
        <c:numFmt formatCode="0.00" sourceLinked="1"/>
        <c:majorTickMark val="out"/>
        <c:minorTickMark val="none"/>
        <c:tickLblPos val="nextTo"/>
        <c:crossAx val="205395456"/>
        <c:crosses val="max"/>
        <c:crossBetween val="between"/>
      </c:valAx>
      <c:catAx>
        <c:axId val="2053954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2700608"/>
        <c:crosses val="autoZero"/>
        <c:auto val="1"/>
        <c:lblAlgn val="ctr"/>
        <c:lblOffset val="100"/>
        <c:noMultiLvlLbl val="0"/>
      </c:catAx>
    </c:plotArea>
    <c:legend>
      <c:legendPos val="b"/>
      <c:overlay val="0"/>
    </c:legend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CAPBEP.xlsm]RESUME PAR CE ET ECARTS TYPE!Tableau croisé dynamique14</c:name>
    <c:fmtId val="66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'RESUME PAR CE ET ECARTS TYPE'!$B$27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'RESUME PAR CE ET ECARTS TYPE'!$A$28:$A$39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'RESUME PAR CE ET ECARTS TYPE'!$B$28:$B$39</c:f>
              <c:numCache>
                <c:formatCode>0.00</c:formatCode>
                <c:ptCount val="11"/>
                <c:pt idx="0">
                  <c:v>-1.0273299542184411</c:v>
                </c:pt>
                <c:pt idx="1">
                  <c:v>-1.051243377727868</c:v>
                </c:pt>
                <c:pt idx="2">
                  <c:v>-0.49772439658544698</c:v>
                </c:pt>
                <c:pt idx="3">
                  <c:v>-0.65468862900419111</c:v>
                </c:pt>
                <c:pt idx="4">
                  <c:v>0</c:v>
                </c:pt>
                <c:pt idx="5">
                  <c:v>-1.3145594454887206</c:v>
                </c:pt>
                <c:pt idx="6">
                  <c:v>-1.3186578947368393</c:v>
                </c:pt>
                <c:pt idx="7">
                  <c:v>-1.3461538461538467</c:v>
                </c:pt>
                <c:pt idx="8">
                  <c:v>-1.6219016030956315</c:v>
                </c:pt>
                <c:pt idx="9">
                  <c:v>1.2104166666666654</c:v>
                </c:pt>
                <c:pt idx="10">
                  <c:v>-0.65413642960813156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CB-4347-B679-F237DEA7D00C}"/>
            </c:ext>
          </c:extLst>
        </c:ser>
        <c:ser>
          <c:idx val="1"/>
          <c:order val="1"/>
          <c:tx>
            <c:strRef>
              <c:f>'RESUME PAR CE ET ECARTS TYPE'!$C$27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'RESUME PAR CE ET ECARTS TYPE'!$A$28:$A$39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'RESUME PAR CE ET ECARTS TYPE'!$C$28:$C$39</c:f>
              <c:numCache>
                <c:formatCode>0.00</c:formatCode>
                <c:ptCount val="11"/>
                <c:pt idx="0">
                  <c:v>-0.97281485498971954</c:v>
                </c:pt>
                <c:pt idx="1">
                  <c:v>-0.9617208718475414</c:v>
                </c:pt>
                <c:pt idx="2">
                  <c:v>-1.1539355780997109</c:v>
                </c:pt>
                <c:pt idx="3">
                  <c:v>-1.2382859981299639</c:v>
                </c:pt>
                <c:pt idx="4">
                  <c:v>-1.8902691511387157</c:v>
                </c:pt>
                <c:pt idx="5">
                  <c:v>-1.046917677972548</c:v>
                </c:pt>
                <c:pt idx="6">
                  <c:v>-1.1264804129972674</c:v>
                </c:pt>
                <c:pt idx="7">
                  <c:v>-1.0546875</c:v>
                </c:pt>
                <c:pt idx="8">
                  <c:v>-1.4244318181818194</c:v>
                </c:pt>
                <c:pt idx="10">
                  <c:v>-2.4765432098765423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CB-4347-B679-F237DEA7D00C}"/>
            </c:ext>
          </c:extLst>
        </c:ser>
        <c:ser>
          <c:idx val="2"/>
          <c:order val="2"/>
          <c:tx>
            <c:strRef>
              <c:f>'RESUME PAR CE ET ECARTS TYPE'!$D$27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'RESUME PAR CE ET ECARTS TYPE'!$A$28:$A$39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'RESUME PAR CE ET ECARTS TYPE'!$D$28:$D$39</c:f>
              <c:numCache>
                <c:formatCode>0.00</c:formatCode>
                <c:ptCount val="11"/>
                <c:pt idx="0">
                  <c:v>-1.6740498699698438</c:v>
                </c:pt>
                <c:pt idx="1">
                  <c:v>-2.1388176208925174</c:v>
                </c:pt>
                <c:pt idx="2">
                  <c:v>-0.15080321229933702</c:v>
                </c:pt>
                <c:pt idx="3">
                  <c:v>-0.81638271773204352</c:v>
                </c:pt>
                <c:pt idx="4">
                  <c:v>-2.0175853018372738</c:v>
                </c:pt>
                <c:pt idx="5">
                  <c:v>-1.6716239316239303</c:v>
                </c:pt>
                <c:pt idx="6">
                  <c:v>-3.447804473902238</c:v>
                </c:pt>
                <c:pt idx="7">
                  <c:v>0.16136966126657093</c:v>
                </c:pt>
                <c:pt idx="8">
                  <c:v>-1.4542557932263822</c:v>
                </c:pt>
                <c:pt idx="9">
                  <c:v>-9.0277777777778567E-2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CB-4347-B679-F237DEA7D00C}"/>
            </c:ext>
          </c:extLst>
        </c:ser>
        <c:ser>
          <c:idx val="3"/>
          <c:order val="3"/>
          <c:tx>
            <c:strRef>
              <c:f>'RESUME PAR CE ET ECARTS TYPE'!$E$27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'RESUME PAR CE ET ECARTS TYPE'!$A$28:$A$39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'RESUME PAR CE ET ECARTS TYPE'!$E$28:$E$39</c:f>
              <c:numCache>
                <c:formatCode>0.00</c:formatCode>
                <c:ptCount val="11"/>
                <c:pt idx="0">
                  <c:v>-1</c:v>
                </c:pt>
                <c:pt idx="1">
                  <c:v>-1.5</c:v>
                </c:pt>
                <c:pt idx="2">
                  <c:v>-1.2000000000000011</c:v>
                </c:pt>
                <c:pt idx="3">
                  <c:v>0.29999999999999893</c:v>
                </c:pt>
                <c:pt idx="4">
                  <c:v>-2.3000000000000007</c:v>
                </c:pt>
                <c:pt idx="5">
                  <c:v>-1.5</c:v>
                </c:pt>
                <c:pt idx="6">
                  <c:v>1.6999999999999993</c:v>
                </c:pt>
                <c:pt idx="7">
                  <c:v>-0.69999999999999929</c:v>
                </c:pt>
                <c:pt idx="8">
                  <c:v>-0.70000000000000107</c:v>
                </c:pt>
                <c:pt idx="9">
                  <c:v>-0.59999999999999964</c:v>
                </c:pt>
                <c:pt idx="10">
                  <c:v>-4.9999999999998934E-2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7CB-4347-B679-F237DEA7D00C}"/>
            </c:ext>
          </c:extLst>
        </c:ser>
        <c:ser>
          <c:idx val="4"/>
          <c:order val="4"/>
          <c:tx>
            <c:strRef>
              <c:f>'RESUME PAR CE ET ECARTS TYPE'!$F$27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'RESUME PAR CE ET ECARTS TYPE'!$A$28:$A$39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'RESUME PAR CE ET ECARTS TYPE'!$F$28:$F$39</c:f>
              <c:numCache>
                <c:formatCode>0.00</c:formatCode>
                <c:ptCount val="11"/>
                <c:pt idx="0">
                  <c:v>-1.7550936635857823</c:v>
                </c:pt>
                <c:pt idx="1">
                  <c:v>-0.80086904533127523</c:v>
                </c:pt>
                <c:pt idx="2">
                  <c:v>-1.3124595345273438</c:v>
                </c:pt>
                <c:pt idx="3">
                  <c:v>1.0360599078341011</c:v>
                </c:pt>
                <c:pt idx="4">
                  <c:v>-1.3127365728900262</c:v>
                </c:pt>
                <c:pt idx="5">
                  <c:v>-1.1770305215617682</c:v>
                </c:pt>
                <c:pt idx="6">
                  <c:v>-4.3398351648351667</c:v>
                </c:pt>
                <c:pt idx="7">
                  <c:v>-2.2852564102564088</c:v>
                </c:pt>
                <c:pt idx="8">
                  <c:v>-1.3410972276454505</c:v>
                </c:pt>
                <c:pt idx="10">
                  <c:v>0.39285714285714235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7CB-4347-B679-F237DEA7D00C}"/>
            </c:ext>
          </c:extLst>
        </c:ser>
        <c:ser>
          <c:idx val="5"/>
          <c:order val="5"/>
          <c:tx>
            <c:strRef>
              <c:f>'RESUME PAR CE ET ECARTS TYPE'!$G$27</c:f>
              <c:strCache>
                <c:ptCount val="1"/>
                <c:pt idx="0">
                  <c:v> 2014</c:v>
                </c:pt>
              </c:strCache>
            </c:strRef>
          </c:tx>
          <c:invertIfNegative val="0"/>
          <c:cat>
            <c:strRef>
              <c:f>'RESUME PAR CE ET ECARTS TYPE'!$A$28:$A$39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'RESUME PAR CE ET ECARTS TYPE'!$G$28:$G$39</c:f>
              <c:numCache>
                <c:formatCode>0.00</c:formatCode>
                <c:ptCount val="11"/>
                <c:pt idx="0">
                  <c:v>-1.7346734473568794</c:v>
                </c:pt>
                <c:pt idx="1">
                  <c:v>-0.38824586628325797</c:v>
                </c:pt>
                <c:pt idx="2">
                  <c:v>-1.3176725874381994</c:v>
                </c:pt>
                <c:pt idx="3">
                  <c:v>-2.5755501222493855</c:v>
                </c:pt>
                <c:pt idx="4">
                  <c:v>-1.4665627165627129</c:v>
                </c:pt>
                <c:pt idx="5">
                  <c:v>-1.6489667049368588</c:v>
                </c:pt>
                <c:pt idx="6">
                  <c:v>-0.63199806949807069</c:v>
                </c:pt>
                <c:pt idx="7">
                  <c:v>-1.9061818181818175</c:v>
                </c:pt>
                <c:pt idx="8">
                  <c:v>-1.3388662999282452</c:v>
                </c:pt>
                <c:pt idx="9">
                  <c:v>-0.78571428571428648</c:v>
                </c:pt>
                <c:pt idx="10">
                  <c:v>-2.1538461538461533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7CB-4347-B679-F237DEA7D00C}"/>
            </c:ext>
          </c:extLst>
        </c:ser>
        <c:ser>
          <c:idx val="6"/>
          <c:order val="6"/>
          <c:tx>
            <c:strRef>
              <c:f>'RESUME PAR CE ET ECARTS TYPE'!$H$27</c:f>
              <c:strCache>
                <c:ptCount val="1"/>
                <c:pt idx="0">
                  <c:v> 2015</c:v>
                </c:pt>
              </c:strCache>
            </c:strRef>
          </c:tx>
          <c:invertIfNegative val="0"/>
          <c:cat>
            <c:strRef>
              <c:f>'RESUME PAR CE ET ECARTS TYPE'!$A$28:$A$39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'RESUME PAR CE ET ECARTS TYPE'!$H$28:$H$39</c:f>
              <c:numCache>
                <c:formatCode>0.00</c:formatCode>
                <c:ptCount val="11"/>
                <c:pt idx="0">
                  <c:v>-1.656089999999999</c:v>
                </c:pt>
                <c:pt idx="1">
                  <c:v>-0.43543999999999983</c:v>
                </c:pt>
                <c:pt idx="2">
                  <c:v>-0.87493000000000087</c:v>
                </c:pt>
                <c:pt idx="3">
                  <c:v>0.83286999999999978</c:v>
                </c:pt>
                <c:pt idx="4">
                  <c:v>-0.48982999999999954</c:v>
                </c:pt>
                <c:pt idx="5">
                  <c:v>-1.0324600000000004</c:v>
                </c:pt>
                <c:pt idx="6">
                  <c:v>1.0480800000000006</c:v>
                </c:pt>
                <c:pt idx="7">
                  <c:v>-1.7073499999999999</c:v>
                </c:pt>
                <c:pt idx="8">
                  <c:v>-1.0877499999999998</c:v>
                </c:pt>
                <c:pt idx="9">
                  <c:v>-2.0137400000000003</c:v>
                </c:pt>
                <c:pt idx="10">
                  <c:v>-1.9880499999999994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7CB-4347-B679-F237DEA7D00C}"/>
            </c:ext>
          </c:extLst>
        </c:ser>
        <c:ser>
          <c:idx val="7"/>
          <c:order val="7"/>
          <c:tx>
            <c:strRef>
              <c:f>'RESUME PAR CE ET ECARTS TYPE'!$I$27</c:f>
              <c:strCache>
                <c:ptCount val="1"/>
                <c:pt idx="0">
                  <c:v> 2016</c:v>
                </c:pt>
              </c:strCache>
            </c:strRef>
          </c:tx>
          <c:invertIfNegative val="0"/>
          <c:cat>
            <c:strRef>
              <c:f>'RESUME PAR CE ET ECARTS TYPE'!$A$28:$A$39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'RESUME PAR CE ET ECARTS TYPE'!$I$28:$I$39</c:f>
              <c:numCache>
                <c:formatCode>0.00</c:formatCode>
                <c:ptCount val="11"/>
                <c:pt idx="0">
                  <c:v>-1.5101125321657669</c:v>
                </c:pt>
                <c:pt idx="1">
                  <c:v>-1.8249822695035487</c:v>
                </c:pt>
                <c:pt idx="2">
                  <c:v>-1.1015358444478931</c:v>
                </c:pt>
                <c:pt idx="3">
                  <c:v>-0.1427905004240877</c:v>
                </c:pt>
                <c:pt idx="4">
                  <c:v>-1.7158508158508141</c:v>
                </c:pt>
                <c:pt idx="5">
                  <c:v>-1.304958469670277</c:v>
                </c:pt>
                <c:pt idx="6">
                  <c:v>-2.3483084185680596</c:v>
                </c:pt>
                <c:pt idx="7">
                  <c:v>-0.79834565434565263</c:v>
                </c:pt>
                <c:pt idx="8">
                  <c:v>-1.7738541251494642</c:v>
                </c:pt>
                <c:pt idx="9">
                  <c:v>-1.2675000000000001</c:v>
                </c:pt>
                <c:pt idx="10">
                  <c:v>-1.8329085457271379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7CB-4347-B679-F237DEA7D00C}"/>
            </c:ext>
          </c:extLst>
        </c:ser>
        <c:ser>
          <c:idx val="8"/>
          <c:order val="8"/>
          <c:tx>
            <c:strRef>
              <c:f>'RESUME PAR CE ET ECARTS TYPE'!$J$27</c:f>
              <c:strCache>
                <c:ptCount val="1"/>
                <c:pt idx="0">
                  <c:v> 2017</c:v>
                </c:pt>
              </c:strCache>
            </c:strRef>
          </c:tx>
          <c:invertIfNegative val="0"/>
          <c:cat>
            <c:strRef>
              <c:f>'RESUME PAR CE ET ECARTS TYPE'!$A$28:$A$39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'RESUME PAR CE ET ECARTS TYPE'!$J$28:$J$39</c:f>
              <c:numCache>
                <c:formatCode>0.00</c:formatCode>
                <c:ptCount val="11"/>
                <c:pt idx="0">
                  <c:v>-1.1776091862159674</c:v>
                </c:pt>
                <c:pt idx="1">
                  <c:v>-0.91480603923296933</c:v>
                </c:pt>
                <c:pt idx="2">
                  <c:v>-1.7412314310680905</c:v>
                </c:pt>
                <c:pt idx="3">
                  <c:v>-0.69336925349787215</c:v>
                </c:pt>
                <c:pt idx="4">
                  <c:v>-2.2043859649122819</c:v>
                </c:pt>
                <c:pt idx="5">
                  <c:v>-0.89370619133729612</c:v>
                </c:pt>
                <c:pt idx="6">
                  <c:v>-0.50179487179487303</c:v>
                </c:pt>
                <c:pt idx="7">
                  <c:v>-1.8261263774585021</c:v>
                </c:pt>
                <c:pt idx="8">
                  <c:v>-0.91588173731030409</c:v>
                </c:pt>
                <c:pt idx="9">
                  <c:v>-1.6984126984126995</c:v>
                </c:pt>
                <c:pt idx="10">
                  <c:v>-1.4042253521126771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7CB-4347-B679-F237DEA7D0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5397504"/>
        <c:axId val="205767808"/>
      </c:barChart>
      <c:catAx>
        <c:axId val="2053975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05767808"/>
        <c:crosses val="autoZero"/>
        <c:auto val="1"/>
        <c:lblAlgn val="ctr"/>
        <c:lblOffset val="100"/>
        <c:noMultiLvlLbl val="0"/>
      </c:catAx>
      <c:valAx>
        <c:axId val="205767808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0539750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legend>
      <c:legendPos val="t"/>
      <c:overlay val="0"/>
    </c:legend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dynamique2</c:name>
    <c:fmtId val="63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9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3"/>
            </a:soli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noFill/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solidFill>
            <a:schemeClr val="accent1"/>
          </a:solidFill>
          <a:ln w="28575" cap="rnd" cmpd="sng" algn="ctr">
            <a:solidFill>
              <a:schemeClr val="accent3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 cap="flat" cmpd="sng" algn="ctr">
              <a:solidFill>
                <a:schemeClr val="accent3"/>
              </a:solidFill>
              <a:prstDash val="solid"/>
              <a:round/>
            </a:ln>
            <a:effectLst/>
          </c:spPr>
        </c:marker>
      </c:pivotFmt>
      <c:pivotFmt>
        <c:idx val="292"/>
        <c:spPr>
          <a:solidFill>
            <a:schemeClr val="accent1"/>
          </a:solidFill>
          <a:ln w="28575" cap="rnd" cmpd="sng" algn="ctr">
            <a:solidFill>
              <a:schemeClr val="accent1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</a:ln>
            <a:effectLst/>
          </c:spPr>
        </c:marker>
      </c:pivotFmt>
      <c:pivotFmt>
        <c:idx val="293"/>
        <c:spPr>
          <a:solidFill>
            <a:schemeClr val="accent1"/>
          </a:solidFill>
          <a:ln w="28575" cap="rnd" cmpd="sng" algn="ctr">
            <a:solidFill>
              <a:schemeClr val="accent2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</a:ln>
            <a:effectLst/>
          </c:spPr>
        </c:marker>
      </c:pivotFmt>
      <c:pivotFmt>
        <c:idx val="294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95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96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3"/>
            </a:soli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97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noFill/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98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99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300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3"/>
            </a:soli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301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noFill/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EFFECTIFS'!$B$23:$B$24</c:f>
              <c:strCache>
                <c:ptCount val="1"/>
                <c:pt idx="0">
                  <c:v>BASKET-BALL</c:v>
                </c:pt>
              </c:strCache>
            </c:strRef>
          </c:tx>
          <c:spPr>
            <a:ln w="28575" cap="rnd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1"/>
              </a:soli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EFFECTIFS'!$B$25:$B$34</c:f>
              <c:numCache>
                <c:formatCode>0.00</c:formatCode>
                <c:ptCount val="10"/>
                <c:pt idx="0">
                  <c:v>11.85</c:v>
                </c:pt>
                <c:pt idx="1">
                  <c:v>12.623232323232319</c:v>
                </c:pt>
                <c:pt idx="2">
                  <c:v>12.330851063829787</c:v>
                </c:pt>
                <c:pt idx="3">
                  <c:v>12.416797488226058</c:v>
                </c:pt>
                <c:pt idx="4">
                  <c:v>12.1</c:v>
                </c:pt>
                <c:pt idx="5">
                  <c:v>12.249238578680202</c:v>
                </c:pt>
                <c:pt idx="6">
                  <c:v>11.87720930232558</c:v>
                </c:pt>
                <c:pt idx="7">
                  <c:v>12.51629</c:v>
                </c:pt>
                <c:pt idx="8">
                  <c:v>12.534987593052108</c:v>
                </c:pt>
                <c:pt idx="9">
                  <c:v>12.172413793103448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3C0-46F9-9D51-BCEA5BEC1088}"/>
            </c:ext>
          </c:extLst>
        </c:ser>
        <c:ser>
          <c:idx val="1"/>
          <c:order val="1"/>
          <c:tx>
            <c:strRef>
              <c:f>'TCD MOYENNES ET EFFECTIFS'!$C$23:$C$24</c:f>
              <c:strCache>
                <c:ptCount val="1"/>
                <c:pt idx="0">
                  <c:v>FUTSAL</c:v>
                </c:pt>
              </c:strCache>
            </c:strRef>
          </c:tx>
          <c:spPr>
            <a:ln w="28575" cap="rnd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2"/>
              </a:soli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EFFECTIFS'!$C$25:$C$34</c:f>
              <c:numCache>
                <c:formatCode>General</c:formatCode>
                <c:ptCount val="10"/>
                <c:pt idx="2" formatCode="0.00">
                  <c:v>12.847826086956522</c:v>
                </c:pt>
                <c:pt idx="3" formatCode="0.00">
                  <c:v>11.166666666666666</c:v>
                </c:pt>
                <c:pt idx="4" formatCode="0.00">
                  <c:v>11</c:v>
                </c:pt>
                <c:pt idx="5" formatCode="0.00">
                  <c:v>11.826086956521738</c:v>
                </c:pt>
                <c:pt idx="6" formatCode="0.00">
                  <c:v>11.923076923076923</c:v>
                </c:pt>
                <c:pt idx="7" formatCode="0.00">
                  <c:v>12.588240000000001</c:v>
                </c:pt>
                <c:pt idx="8" formatCode="0.00">
                  <c:v>12.366666666666667</c:v>
                </c:pt>
                <c:pt idx="9" formatCode="0.00">
                  <c:v>9.9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3C0-46F9-9D51-BCEA5BEC1088}"/>
            </c:ext>
          </c:extLst>
        </c:ser>
        <c:ser>
          <c:idx val="2"/>
          <c:order val="2"/>
          <c:tx>
            <c:strRef>
              <c:f>'TCD MOYENNES ET EFFECTIFS'!$D$23:$D$24</c:f>
              <c:strCache>
                <c:ptCount val="1"/>
                <c:pt idx="0">
                  <c:v>HANDBALL</c:v>
                </c:pt>
              </c:strCache>
            </c:strRef>
          </c:tx>
          <c:spPr>
            <a:ln w="28575" cap="rnd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3"/>
              </a:soli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EFFECTIFS'!$D$25:$D$34</c:f>
              <c:numCache>
                <c:formatCode>0.00</c:formatCode>
                <c:ptCount val="10"/>
                <c:pt idx="0">
                  <c:v>11.75</c:v>
                </c:pt>
                <c:pt idx="1">
                  <c:v>12.336718749999999</c:v>
                </c:pt>
                <c:pt idx="2">
                  <c:v>12.375268817204299</c:v>
                </c:pt>
                <c:pt idx="3">
                  <c:v>11.404615384615385</c:v>
                </c:pt>
                <c:pt idx="4">
                  <c:v>11.9</c:v>
                </c:pt>
                <c:pt idx="5">
                  <c:v>12.120104895104895</c:v>
                </c:pt>
                <c:pt idx="6">
                  <c:v>12.034615384615382</c:v>
                </c:pt>
                <c:pt idx="7">
                  <c:v>12.47287</c:v>
                </c:pt>
                <c:pt idx="8">
                  <c:v>12.422627737226275</c:v>
                </c:pt>
                <c:pt idx="9">
                  <c:v>12.986497890295357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3C0-46F9-9D51-BCEA5BEC1088}"/>
            </c:ext>
          </c:extLst>
        </c:ser>
        <c:ser>
          <c:idx val="3"/>
          <c:order val="3"/>
          <c:tx>
            <c:strRef>
              <c:f>'TCD MOYENNES ET EFFECTIFS'!$E$23:$E$24</c:f>
              <c:strCache>
                <c:ptCount val="1"/>
                <c:pt idx="0">
                  <c:v>VOLLEY-BALL</c:v>
                </c:pt>
              </c:strCache>
            </c:strRef>
          </c:tx>
          <c:spPr>
            <a:ln w="28575" cap="rnd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noFill/>
              <a:ln w="9525" cap="flat" cmpd="sng" algn="ctr">
                <a:solidFill>
                  <a:schemeClr val="accent4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EFFECTIFS'!$E$25:$E$34</c:f>
              <c:numCache>
                <c:formatCode>0.00</c:formatCode>
                <c:ptCount val="10"/>
                <c:pt idx="0">
                  <c:v>11.5</c:v>
                </c:pt>
                <c:pt idx="1">
                  <c:v>11.534814814814814</c:v>
                </c:pt>
                <c:pt idx="2">
                  <c:v>11.8</c:v>
                </c:pt>
                <c:pt idx="3">
                  <c:v>11.613636363636363</c:v>
                </c:pt>
                <c:pt idx="4">
                  <c:v>12.6</c:v>
                </c:pt>
                <c:pt idx="5">
                  <c:v>12.226923076923079</c:v>
                </c:pt>
                <c:pt idx="6">
                  <c:v>12.2070796460177</c:v>
                </c:pt>
                <c:pt idx="7">
                  <c:v>11.92727</c:v>
                </c:pt>
                <c:pt idx="8">
                  <c:v>11.876923076923077</c:v>
                </c:pt>
                <c:pt idx="9">
                  <c:v>12.603846153846154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3C0-46F9-9D51-BCEA5BEC10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898240"/>
        <c:axId val="205771264"/>
      </c:lineChart>
      <c:catAx>
        <c:axId val="20589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71264"/>
        <c:crosses val="autoZero"/>
        <c:auto val="1"/>
        <c:lblAlgn val="ctr"/>
        <c:lblOffset val="100"/>
        <c:noMultiLvlLbl val="0"/>
      </c:catAx>
      <c:valAx>
        <c:axId val="205771264"/>
        <c:scaling>
          <c:orientation val="minMax"/>
          <c:min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8982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dynamique1</c:name>
    <c:fmtId val="47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3"/>
            </a:soli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noFill/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 w="28575" cap="rnd" cmpd="sng" algn="ctr">
            <a:solidFill>
              <a:schemeClr val="accent3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 cap="flat" cmpd="sng" algn="ctr">
              <a:solidFill>
                <a:schemeClr val="accent3"/>
              </a:solidFill>
              <a:prstDash val="solid"/>
              <a:round/>
            </a:ln>
            <a:effectLst/>
          </c:spPr>
        </c:marker>
      </c:pivotFmt>
      <c:pivotFmt>
        <c:idx val="13"/>
        <c:spPr>
          <a:solidFill>
            <a:schemeClr val="accent1"/>
          </a:solidFill>
          <a:ln w="28575" cap="rnd" cmpd="sng" algn="ctr">
            <a:solidFill>
              <a:schemeClr val="accent1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</a:ln>
            <a:effectLst/>
          </c:spPr>
        </c:marker>
      </c:pivotFmt>
      <c:pivotFmt>
        <c:idx val="14"/>
        <c:spPr>
          <a:solidFill>
            <a:schemeClr val="accent1"/>
          </a:solidFill>
          <a:ln w="28575" cap="rnd" cmpd="sng" algn="ctr">
            <a:solidFill>
              <a:schemeClr val="accent2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</a:ln>
            <a:effectLst/>
          </c:spPr>
        </c:marker>
      </c:pivotFmt>
      <c:pivotFmt>
        <c:idx val="15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16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17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3"/>
            </a:soli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18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noFill/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19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0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1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3"/>
            </a:soli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2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noFill/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</c:pivotFmts>
    <c:plotArea>
      <c:layout>
        <c:manualLayout>
          <c:layoutTarget val="inner"/>
          <c:xMode val="edge"/>
          <c:yMode val="edge"/>
          <c:x val="0.15944159628021576"/>
          <c:y val="3.7154989384288746E-2"/>
          <c:w val="0.82152067440168108"/>
          <c:h val="0.68916403363592293"/>
        </c:manualLayout>
      </c:layout>
      <c:lineChart>
        <c:grouping val="standard"/>
        <c:varyColors val="0"/>
        <c:ser>
          <c:idx val="0"/>
          <c:order val="0"/>
          <c:tx>
            <c:strRef>
              <c:f>'TCD MOYENNES ET EFFECTIFS'!$B$3:$B$4</c:f>
              <c:strCache>
                <c:ptCount val="1"/>
                <c:pt idx="0">
                  <c:v>BASKET-BALL</c:v>
                </c:pt>
              </c:strCache>
            </c:strRef>
          </c:tx>
          <c:spPr>
            <a:ln w="28575" cap="rnd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1"/>
              </a:soli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EFFECTIFS'!$A$5:$A$14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EFFECTIFS'!$B$5:$B$14</c:f>
              <c:numCache>
                <c:formatCode>General</c:formatCode>
                <c:ptCount val="10"/>
                <c:pt idx="0">
                  <c:v>584</c:v>
                </c:pt>
                <c:pt idx="1">
                  <c:v>594</c:v>
                </c:pt>
                <c:pt idx="2">
                  <c:v>564</c:v>
                </c:pt>
                <c:pt idx="3">
                  <c:v>641</c:v>
                </c:pt>
                <c:pt idx="4">
                  <c:v>489</c:v>
                </c:pt>
                <c:pt idx="5">
                  <c:v>398</c:v>
                </c:pt>
                <c:pt idx="6">
                  <c:v>433</c:v>
                </c:pt>
                <c:pt idx="7">
                  <c:v>319</c:v>
                </c:pt>
                <c:pt idx="8">
                  <c:v>408</c:v>
                </c:pt>
                <c:pt idx="9">
                  <c:v>412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C8F-4C7C-9201-1F8D9004BC40}"/>
            </c:ext>
          </c:extLst>
        </c:ser>
        <c:ser>
          <c:idx val="1"/>
          <c:order val="1"/>
          <c:tx>
            <c:strRef>
              <c:f>'TCD MOYENNES ET EFFECTIFS'!$C$3:$C$4</c:f>
              <c:strCache>
                <c:ptCount val="1"/>
                <c:pt idx="0">
                  <c:v>FUTSAL</c:v>
                </c:pt>
              </c:strCache>
            </c:strRef>
          </c:tx>
          <c:spPr>
            <a:ln w="28575" cap="rnd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2"/>
              </a:soli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EFFECTIFS'!$A$5:$A$14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EFFECTIFS'!$C$5:$C$14</c:f>
              <c:numCache>
                <c:formatCode>General</c:formatCode>
                <c:ptCount val="10"/>
                <c:pt idx="2">
                  <c:v>23</c:v>
                </c:pt>
                <c:pt idx="3">
                  <c:v>6</c:v>
                </c:pt>
                <c:pt idx="4">
                  <c:v>23</c:v>
                </c:pt>
                <c:pt idx="5">
                  <c:v>23</c:v>
                </c:pt>
                <c:pt idx="6">
                  <c:v>13</c:v>
                </c:pt>
                <c:pt idx="7">
                  <c:v>17</c:v>
                </c:pt>
                <c:pt idx="8">
                  <c:v>15</c:v>
                </c:pt>
                <c:pt idx="9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C8F-4C7C-9201-1F8D9004BC40}"/>
            </c:ext>
          </c:extLst>
        </c:ser>
        <c:ser>
          <c:idx val="2"/>
          <c:order val="2"/>
          <c:tx>
            <c:strRef>
              <c:f>'TCD MOYENNES ET EFFECTIFS'!$D$3:$D$4</c:f>
              <c:strCache>
                <c:ptCount val="1"/>
                <c:pt idx="0">
                  <c:v>HANDBALL</c:v>
                </c:pt>
              </c:strCache>
            </c:strRef>
          </c:tx>
          <c:spPr>
            <a:ln w="28575" cap="rnd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3"/>
              </a:soli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EFFECTIFS'!$A$5:$A$14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EFFECTIFS'!$D$5:$D$14</c:f>
              <c:numCache>
                <c:formatCode>General</c:formatCode>
                <c:ptCount val="10"/>
                <c:pt idx="0">
                  <c:v>397</c:v>
                </c:pt>
                <c:pt idx="1">
                  <c:v>384</c:v>
                </c:pt>
                <c:pt idx="2">
                  <c:v>465</c:v>
                </c:pt>
                <c:pt idx="3">
                  <c:v>524</c:v>
                </c:pt>
                <c:pt idx="4">
                  <c:v>507</c:v>
                </c:pt>
                <c:pt idx="5">
                  <c:v>579</c:v>
                </c:pt>
                <c:pt idx="6">
                  <c:v>481</c:v>
                </c:pt>
                <c:pt idx="7">
                  <c:v>440</c:v>
                </c:pt>
                <c:pt idx="8">
                  <c:v>280</c:v>
                </c:pt>
                <c:pt idx="9">
                  <c:v>242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C8F-4C7C-9201-1F8D9004BC40}"/>
            </c:ext>
          </c:extLst>
        </c:ser>
        <c:ser>
          <c:idx val="3"/>
          <c:order val="3"/>
          <c:tx>
            <c:strRef>
              <c:f>'TCD MOYENNES ET EFFECTIFS'!$E$3:$E$4</c:f>
              <c:strCache>
                <c:ptCount val="1"/>
                <c:pt idx="0">
                  <c:v>VOLLEY-BALL</c:v>
                </c:pt>
              </c:strCache>
            </c:strRef>
          </c:tx>
          <c:spPr>
            <a:ln w="28575" cap="rnd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noFill/>
              <a:ln w="9525" cap="flat" cmpd="sng" algn="ctr">
                <a:solidFill>
                  <a:schemeClr val="accent4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EFFECTIFS'!$A$5:$A$14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EFFECTIFS'!$E$5:$E$14</c:f>
              <c:numCache>
                <c:formatCode>General</c:formatCode>
                <c:ptCount val="10"/>
                <c:pt idx="0">
                  <c:v>284</c:v>
                </c:pt>
                <c:pt idx="1">
                  <c:v>270</c:v>
                </c:pt>
                <c:pt idx="2">
                  <c:v>195</c:v>
                </c:pt>
                <c:pt idx="3">
                  <c:v>132</c:v>
                </c:pt>
                <c:pt idx="4">
                  <c:v>166</c:v>
                </c:pt>
                <c:pt idx="5">
                  <c:v>185</c:v>
                </c:pt>
                <c:pt idx="6">
                  <c:v>116</c:v>
                </c:pt>
                <c:pt idx="7">
                  <c:v>110</c:v>
                </c:pt>
                <c:pt idx="8">
                  <c:v>67</c:v>
                </c:pt>
                <c:pt idx="9">
                  <c:v>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C8F-4C7C-9201-1F8D9004BC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126080"/>
        <c:axId val="205769536"/>
      </c:lineChart>
      <c:catAx>
        <c:axId val="206126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69536"/>
        <c:crosses val="autoZero"/>
        <c:auto val="1"/>
        <c:lblAlgn val="ctr"/>
        <c:lblOffset val="100"/>
        <c:noMultiLvlLbl val="0"/>
      </c:catAx>
      <c:valAx>
        <c:axId val="20576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61260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Evolution des inaptes totaux CAP</a:t>
            </a:r>
            <a:r>
              <a:rPr lang="fr-FR" sz="100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BEP </a:t>
            </a:r>
            <a:r>
              <a:rPr lang="fr-FR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Académie Orléans-Tours</a:t>
            </a:r>
          </a:p>
        </c:rich>
      </c:tx>
      <c:layout>
        <c:manualLayout>
          <c:xMode val="edge"/>
          <c:yMode val="edge"/>
          <c:x val="0.28614600158269671"/>
          <c:y val="2.047945775372724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534066506149541"/>
          <c:y val="0.10009827784981212"/>
          <c:w val="0.84238936248671392"/>
          <c:h val="0.69497879067996993"/>
        </c:manualLayout>
      </c:layout>
      <c:lineChart>
        <c:grouping val="standard"/>
        <c:varyColors val="0"/>
        <c:ser>
          <c:idx val="0"/>
          <c:order val="0"/>
          <c:tx>
            <c:v>Garçons</c:v>
          </c:tx>
          <c:spPr>
            <a:ln>
              <a:solidFill>
                <a:srgbClr val="0000FF"/>
              </a:solidFill>
            </a:ln>
          </c:spPr>
          <c:marker>
            <c:symbol val="square"/>
            <c:size val="7"/>
            <c:spPr>
              <a:solidFill>
                <a:srgbClr val="00FFFF"/>
              </a:solidFill>
              <a:ln>
                <a:solidFill>
                  <a:srgbClr val="000000"/>
                </a:solidFill>
              </a:ln>
            </c:spPr>
          </c:marker>
          <c:dLbls>
            <c:spPr>
              <a:solidFill>
                <a:srgbClr val="00FFFF"/>
              </a:solidFill>
              <a:ln>
                <a:solidFill>
                  <a:srgbClr val="000000"/>
                </a:solidFill>
              </a:ln>
            </c:spPr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('EPREUVES ADAPTEES'!$K$3,'EPREUVES ADAPTEES'!$M$3,'EPREUVES ADAPTEES'!$O$3,'EPREUVES ADAPTEES'!$Q$3,'EPREUVES ADAPTEES'!$S$3,'EPREUVES ADAPTEES'!$U$3,'EPREUVES ADAPTEES'!$W$3,'EPREUVES ADAPTEES'!$Y$3,'EPREUVES ADAPTEES'!$AA$3,'EPREUVES ADAPTEES'!$AC$3)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('EPREUVES ADAPTEES'!$K$4,'EPREUVES ADAPTEES'!$M$4,'EPREUVES ADAPTEES'!$O$4,'EPREUVES ADAPTEES'!$Q$4,'EPREUVES ADAPTEES'!$S$4,'EPREUVES ADAPTEES'!$U$4,'EPREUVES ADAPTEES'!$W$4,'EPREUVES ADAPTEES'!$Y$4,'EPREUVES ADAPTEES'!$AA$4,'EPREUVES ADAPTEES'!$AC$4)</c:f>
              <c:numCache>
                <c:formatCode>0.00%</c:formatCode>
                <c:ptCount val="10"/>
                <c:pt idx="0">
                  <c:v>2.8000000000000001E-2</c:v>
                </c:pt>
                <c:pt idx="1">
                  <c:v>2.5000000000000001E-2</c:v>
                </c:pt>
                <c:pt idx="2">
                  <c:v>3.3000000000000002E-2</c:v>
                </c:pt>
                <c:pt idx="3">
                  <c:v>0.03</c:v>
                </c:pt>
                <c:pt idx="4">
                  <c:v>1.9902518277822908E-2</c:v>
                </c:pt>
                <c:pt idx="5">
                  <c:v>2.3564954682779457E-2</c:v>
                </c:pt>
                <c:pt idx="6">
                  <c:v>1.92775974025974E-2</c:v>
                </c:pt>
                <c:pt idx="7">
                  <c:v>2.0940170940170942E-2</c:v>
                </c:pt>
                <c:pt idx="8">
                  <c:v>2.08112125716713E-2</c:v>
                </c:pt>
                <c:pt idx="9">
                  <c:v>2.1100000000000001E-2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D8F-41DD-AD72-7570BD98109E}"/>
            </c:ext>
          </c:extLst>
        </c:ser>
        <c:ser>
          <c:idx val="1"/>
          <c:order val="1"/>
          <c:tx>
            <c:v>Filles</c:v>
          </c:tx>
          <c:spPr>
            <a:ln>
              <a:solidFill>
                <a:srgbClr val="FF33CC"/>
              </a:solidFill>
            </a:ln>
          </c:spPr>
          <c:marker>
            <c:symbol val="diamond"/>
            <c:size val="10"/>
            <c:spPr>
              <a:solidFill>
                <a:srgbClr val="990099"/>
              </a:solidFill>
              <a:ln>
                <a:solidFill>
                  <a:srgbClr val="000000"/>
                </a:solidFill>
              </a:ln>
            </c:spPr>
          </c:marker>
          <c:dLbls>
            <c:spPr>
              <a:solidFill>
                <a:srgbClr val="FFCCFF"/>
              </a:solidFill>
              <a:ln>
                <a:solidFill>
                  <a:srgbClr val="990099"/>
                </a:solidFill>
              </a:ln>
            </c:spPr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('EPREUVES ADAPTEES'!$K$3,'EPREUVES ADAPTEES'!$M$3,'EPREUVES ADAPTEES'!$O$3,'EPREUVES ADAPTEES'!$Q$3,'EPREUVES ADAPTEES'!$S$3,'EPREUVES ADAPTEES'!$U$3,'EPREUVES ADAPTEES'!$W$3,'EPREUVES ADAPTEES'!$Y$3,'EPREUVES ADAPTEES'!$AA$3,'EPREUVES ADAPTEES'!$AC$3)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('EPREUVES ADAPTEES'!$K$5,'EPREUVES ADAPTEES'!$M$5,'EPREUVES ADAPTEES'!$O$5,'EPREUVES ADAPTEES'!$Q$5,'EPREUVES ADAPTEES'!$S$5,'EPREUVES ADAPTEES'!$U$5,'EPREUVES ADAPTEES'!$W$5,'EPREUVES ADAPTEES'!$Y$5,'EPREUVES ADAPTEES'!$AA$5,'EPREUVES ADAPTEES'!$AC$5)</c:f>
              <c:numCache>
                <c:formatCode>0.00%</c:formatCode>
                <c:ptCount val="10"/>
                <c:pt idx="0">
                  <c:v>6.7000000000000004E-2</c:v>
                </c:pt>
                <c:pt idx="1">
                  <c:v>0.06</c:v>
                </c:pt>
                <c:pt idx="2">
                  <c:v>5.7000000000000002E-2</c:v>
                </c:pt>
                <c:pt idx="3">
                  <c:v>5.7000000000000002E-2</c:v>
                </c:pt>
                <c:pt idx="4">
                  <c:v>5.2310000000000002E-2</c:v>
                </c:pt>
                <c:pt idx="5">
                  <c:v>5.6689342403628107E-2</c:v>
                </c:pt>
                <c:pt idx="6">
                  <c:v>4.3659711075441407E-2</c:v>
                </c:pt>
                <c:pt idx="7">
                  <c:v>5.0099999999999999E-2</c:v>
                </c:pt>
                <c:pt idx="8">
                  <c:v>6.2053281351526997E-2</c:v>
                </c:pt>
                <c:pt idx="9">
                  <c:v>5.2999999999999999E-2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D8F-41DD-AD72-7570BD9810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739648"/>
        <c:axId val="203434240"/>
      </c:lineChart>
      <c:catAx>
        <c:axId val="20373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203434240"/>
        <c:crosses val="autoZero"/>
        <c:auto val="1"/>
        <c:lblAlgn val="ctr"/>
        <c:lblOffset val="100"/>
        <c:noMultiLvlLbl val="0"/>
      </c:catAx>
      <c:valAx>
        <c:axId val="203434240"/>
        <c:scaling>
          <c:orientation val="minMax"/>
          <c:max val="0.11000000000000001"/>
          <c:min val="0"/>
        </c:scaling>
        <c:delete val="0"/>
        <c:axPos val="l"/>
        <c:majorGridlines>
          <c:spPr>
            <a:ln>
              <a:solidFill>
                <a:srgbClr val="000000"/>
              </a:solidFill>
            </a:ln>
          </c:spPr>
        </c:majorGridlines>
        <c:numFmt formatCode="0.00%" sourceLinked="1"/>
        <c:majorTickMark val="none"/>
        <c:minorTickMark val="none"/>
        <c:tickLblPos val="nextTo"/>
        <c:spPr>
          <a:solidFill>
            <a:srgbClr val="FFFFFF"/>
          </a:solidFill>
          <a:ln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203739648"/>
        <c:crosses val="autoZero"/>
        <c:crossBetween val="between"/>
      </c:valAx>
      <c:spPr>
        <a:solidFill>
          <a:srgbClr val="FFFFFF"/>
        </a:solidFill>
        <a:ln>
          <a:solidFill>
            <a:srgbClr val="000000"/>
          </a:solidFill>
        </a:ln>
      </c:spPr>
    </c:plotArea>
    <c:legend>
      <c:legendPos val="r"/>
      <c:layout>
        <c:manualLayout>
          <c:xMode val="edge"/>
          <c:yMode val="edge"/>
          <c:x val="2.1090909090909091E-2"/>
          <c:y val="0.8864692931546011"/>
          <c:w val="0.94805509641873498"/>
          <c:h val="7.5457514129019923E-2"/>
        </c:manualLayout>
      </c:layout>
      <c:overlay val="0"/>
      <c:spPr>
        <a:solidFill>
          <a:srgbClr val="FFFFFF"/>
        </a:solidFill>
      </c:spPr>
      <c:txPr>
        <a:bodyPr/>
        <a:lstStyle/>
        <a:p>
          <a:pPr>
            <a:defRPr>
              <a:solidFill>
                <a:srgbClr val="000000"/>
              </a:solidFill>
              <a:latin typeface="Arial" pitchFamily="34" charset="0"/>
              <a:cs typeface="Arial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rgbClr val="FFFFFF"/>
    </a:solidFill>
    <a:ln>
      <a:solidFill>
        <a:srgbClr val="000000"/>
      </a:solidFill>
    </a:ln>
  </c:sp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dynamique4</c:name>
    <c:fmtId val="54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9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3"/>
            </a:soli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noFill/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2"/>
        <c:spPr>
          <a:solidFill>
            <a:schemeClr val="accent1"/>
          </a:solidFill>
          <a:ln w="28575" cap="rnd" cmpd="sng" algn="ctr">
            <a:solidFill>
              <a:schemeClr val="accent3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 cap="flat" cmpd="sng" algn="ctr">
              <a:solidFill>
                <a:schemeClr val="accent3"/>
              </a:solidFill>
              <a:prstDash val="solid"/>
              <a:round/>
            </a:ln>
            <a:effectLst/>
          </c:spPr>
        </c:marker>
      </c:pivotFmt>
      <c:pivotFmt>
        <c:idx val="293"/>
        <c:spPr>
          <a:solidFill>
            <a:schemeClr val="accent1"/>
          </a:solidFill>
          <a:ln w="28575" cap="rnd" cmpd="sng" algn="ctr">
            <a:solidFill>
              <a:schemeClr val="accent1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</a:ln>
            <a:effectLst/>
          </c:spPr>
        </c:marker>
      </c:pivotFmt>
      <c:pivotFmt>
        <c:idx val="294"/>
        <c:spPr>
          <a:solidFill>
            <a:schemeClr val="accent1"/>
          </a:solidFill>
          <a:ln w="28575" cap="rnd" cmpd="sng" algn="ctr">
            <a:solidFill>
              <a:schemeClr val="accent2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</a:ln>
            <a:effectLst/>
          </c:spPr>
        </c:marker>
      </c:pivotFmt>
      <c:pivotFmt>
        <c:idx val="295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96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97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3"/>
            </a:soli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98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noFill/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99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300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301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3"/>
            </a:soli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302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noFill/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EFFECTIFS'!$B$65:$B$66</c:f>
              <c:strCache>
                <c:ptCount val="1"/>
                <c:pt idx="0">
                  <c:v>BASKET-BALL</c:v>
                </c:pt>
              </c:strCache>
            </c:strRef>
          </c:tx>
          <c:spPr>
            <a:ln w="28575" cap="rnd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1"/>
              </a:soli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EFFECTIFS'!$A$67:$A$76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EFFECTIFS'!$B$67:$B$76</c:f>
              <c:numCache>
                <c:formatCode>0.00</c:formatCode>
                <c:ptCount val="10"/>
                <c:pt idx="0">
                  <c:v>13.16</c:v>
                </c:pt>
                <c:pt idx="1">
                  <c:v>13.120956719817766</c:v>
                </c:pt>
                <c:pt idx="2">
                  <c:v>13.484786641929498</c:v>
                </c:pt>
                <c:pt idx="3">
                  <c:v>12.567600700525395</c:v>
                </c:pt>
                <c:pt idx="4">
                  <c:v>13.3</c:v>
                </c:pt>
                <c:pt idx="5">
                  <c:v>13.561698113207546</c:v>
                </c:pt>
                <c:pt idx="6">
                  <c:v>13.19488188976378</c:v>
                </c:pt>
                <c:pt idx="7">
                  <c:v>13.391220000000001</c:v>
                </c:pt>
                <c:pt idx="8">
                  <c:v>13.636523437500001</c:v>
                </c:pt>
                <c:pt idx="9">
                  <c:v>13.913645224171539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62F-4EA9-B4D6-E2723E1AD59A}"/>
            </c:ext>
          </c:extLst>
        </c:ser>
        <c:ser>
          <c:idx val="1"/>
          <c:order val="1"/>
          <c:tx>
            <c:strRef>
              <c:f>'TCD MOYENNES ET EFFECTIFS'!$C$65:$C$66</c:f>
              <c:strCache>
                <c:ptCount val="1"/>
                <c:pt idx="0">
                  <c:v>FUTSAL</c:v>
                </c:pt>
              </c:strCache>
            </c:strRef>
          </c:tx>
          <c:spPr>
            <a:ln w="28575" cap="rnd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2"/>
              </a:soli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EFFECTIFS'!$A$67:$A$76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EFFECTIFS'!$C$67:$C$76</c:f>
              <c:numCache>
                <c:formatCode>General</c:formatCode>
                <c:ptCount val="10"/>
                <c:pt idx="2" formatCode="0.00">
                  <c:v>14.738095238095237</c:v>
                </c:pt>
                <c:pt idx="3" formatCode="0.00">
                  <c:v>13.18425196850394</c:v>
                </c:pt>
                <c:pt idx="4" formatCode="0.00">
                  <c:v>13.3</c:v>
                </c:pt>
                <c:pt idx="5" formatCode="0.00">
                  <c:v>13.138823529411765</c:v>
                </c:pt>
                <c:pt idx="6" formatCode="0.00">
                  <c:v>13.389639639639636</c:v>
                </c:pt>
                <c:pt idx="7" formatCode="0.00">
                  <c:v>13.07807</c:v>
                </c:pt>
                <c:pt idx="8" formatCode="0.00">
                  <c:v>14.082517482517481</c:v>
                </c:pt>
                <c:pt idx="9" formatCode="0.00">
                  <c:v>12.104385964912282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62F-4EA9-B4D6-E2723E1AD59A}"/>
            </c:ext>
          </c:extLst>
        </c:ser>
        <c:ser>
          <c:idx val="2"/>
          <c:order val="2"/>
          <c:tx>
            <c:strRef>
              <c:f>'TCD MOYENNES ET EFFECTIFS'!$D$65:$D$66</c:f>
              <c:strCache>
                <c:ptCount val="1"/>
                <c:pt idx="0">
                  <c:v>HANDBALL</c:v>
                </c:pt>
              </c:strCache>
            </c:strRef>
          </c:tx>
          <c:spPr>
            <a:ln w="28575" cap="rnd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3"/>
              </a:soli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EFFECTIFS'!$A$67:$A$76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EFFECTIFS'!$D$67:$D$76</c:f>
              <c:numCache>
                <c:formatCode>0.00</c:formatCode>
                <c:ptCount val="10"/>
                <c:pt idx="0">
                  <c:v>13.31</c:v>
                </c:pt>
                <c:pt idx="1">
                  <c:v>13.65127819548872</c:v>
                </c:pt>
                <c:pt idx="2">
                  <c:v>13.422186495176847</c:v>
                </c:pt>
                <c:pt idx="3">
                  <c:v>13.076239316239315</c:v>
                </c:pt>
                <c:pt idx="4">
                  <c:v>13.4</c:v>
                </c:pt>
                <c:pt idx="5">
                  <c:v>13.297135416666663</c:v>
                </c:pt>
                <c:pt idx="6">
                  <c:v>13.683582089552241</c:v>
                </c:pt>
                <c:pt idx="7">
                  <c:v>13.505330000000001</c:v>
                </c:pt>
                <c:pt idx="8">
                  <c:v>13.727586206896552</c:v>
                </c:pt>
                <c:pt idx="9">
                  <c:v>13.880204081632654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62F-4EA9-B4D6-E2723E1AD59A}"/>
            </c:ext>
          </c:extLst>
        </c:ser>
        <c:ser>
          <c:idx val="3"/>
          <c:order val="3"/>
          <c:tx>
            <c:strRef>
              <c:f>'TCD MOYENNES ET EFFECTIFS'!$E$65:$E$66</c:f>
              <c:strCache>
                <c:ptCount val="1"/>
                <c:pt idx="0">
                  <c:v>VOLLEY-BALL</c:v>
                </c:pt>
              </c:strCache>
            </c:strRef>
          </c:tx>
          <c:spPr>
            <a:ln w="28575" cap="rnd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noFill/>
              <a:ln w="9525" cap="flat" cmpd="sng" algn="ctr">
                <a:solidFill>
                  <a:schemeClr val="accent4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EFFECTIFS'!$A$67:$A$76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EFFECTIFS'!$E$67:$E$76</c:f>
              <c:numCache>
                <c:formatCode>0.00</c:formatCode>
                <c:ptCount val="10"/>
                <c:pt idx="0">
                  <c:v>13</c:v>
                </c:pt>
                <c:pt idx="1">
                  <c:v>13.156716417910445</c:v>
                </c:pt>
                <c:pt idx="2">
                  <c:v>13.22443181818182</c:v>
                </c:pt>
                <c:pt idx="3">
                  <c:v>13.067892156862746</c:v>
                </c:pt>
                <c:pt idx="4">
                  <c:v>13.3</c:v>
                </c:pt>
                <c:pt idx="5">
                  <c:v>13.568020304568529</c:v>
                </c:pt>
                <c:pt idx="6">
                  <c:v>13.545945945945945</c:v>
                </c:pt>
                <c:pt idx="7">
                  <c:v>13.01502</c:v>
                </c:pt>
                <c:pt idx="8">
                  <c:v>13.650777202072542</c:v>
                </c:pt>
                <c:pt idx="9">
                  <c:v>13.519727891156458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62F-4EA9-B4D6-E2723E1AD5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527936"/>
        <c:axId val="207888960"/>
      </c:lineChart>
      <c:catAx>
        <c:axId val="20752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888960"/>
        <c:crosses val="autoZero"/>
        <c:auto val="1"/>
        <c:lblAlgn val="ctr"/>
        <c:lblOffset val="100"/>
        <c:noMultiLvlLbl val="0"/>
      </c:catAx>
      <c:valAx>
        <c:axId val="207888960"/>
        <c:scaling>
          <c:orientation val="minMax"/>
          <c:min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5279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dynamique3</c:name>
    <c:fmtId val="52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5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6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3"/>
            </a:soli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7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noFill/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8"/>
        <c:spPr>
          <a:solidFill>
            <a:schemeClr val="accent1"/>
          </a:solidFill>
          <a:ln w="28575" cap="rnd" cmpd="sng" algn="ctr">
            <a:solidFill>
              <a:schemeClr val="accent3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 cap="flat" cmpd="sng" algn="ctr">
              <a:solidFill>
                <a:schemeClr val="accent3"/>
              </a:solidFill>
              <a:prstDash val="solid"/>
              <a:round/>
            </a:ln>
            <a:effectLst/>
          </c:spPr>
        </c:marker>
      </c:pivotFmt>
      <c:pivotFmt>
        <c:idx val="129"/>
        <c:spPr>
          <a:solidFill>
            <a:schemeClr val="accent1"/>
          </a:solidFill>
          <a:ln w="28575" cap="rnd" cmpd="sng" algn="ctr">
            <a:solidFill>
              <a:schemeClr val="accent1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</a:ln>
            <a:effectLst/>
          </c:spPr>
        </c:marker>
      </c:pivotFmt>
      <c:pivotFmt>
        <c:idx val="130"/>
        <c:spPr>
          <a:solidFill>
            <a:schemeClr val="accent1"/>
          </a:solidFill>
          <a:ln w="28575" cap="rnd" cmpd="sng" algn="ctr">
            <a:solidFill>
              <a:schemeClr val="accent2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</a:ln>
            <a:effectLst/>
          </c:spPr>
        </c:marker>
      </c:pivotFmt>
      <c:pivotFmt>
        <c:idx val="131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132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133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3"/>
            </a:soli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134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noFill/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135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136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137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3"/>
            </a:soli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138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noFill/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EFFECTIFS'!$B$45:$B$46</c:f>
              <c:strCache>
                <c:ptCount val="1"/>
                <c:pt idx="0">
                  <c:v>BASKET-BALL</c:v>
                </c:pt>
              </c:strCache>
            </c:strRef>
          </c:tx>
          <c:spPr>
            <a:ln w="28575" cap="rnd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1"/>
              </a:soli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EFFECTIFS'!$A$47:$A$56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EFFECTIFS'!$B$47:$B$56</c:f>
              <c:numCache>
                <c:formatCode>General</c:formatCode>
                <c:ptCount val="10"/>
                <c:pt idx="0">
                  <c:v>447</c:v>
                </c:pt>
                <c:pt idx="1">
                  <c:v>439</c:v>
                </c:pt>
                <c:pt idx="2">
                  <c:v>539</c:v>
                </c:pt>
                <c:pt idx="3">
                  <c:v>572</c:v>
                </c:pt>
                <c:pt idx="4">
                  <c:v>623</c:v>
                </c:pt>
                <c:pt idx="5">
                  <c:v>531</c:v>
                </c:pt>
                <c:pt idx="6">
                  <c:v>508</c:v>
                </c:pt>
                <c:pt idx="7">
                  <c:v>469</c:v>
                </c:pt>
                <c:pt idx="8">
                  <c:v>515</c:v>
                </c:pt>
                <c:pt idx="9">
                  <c:v>517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7FF-43E2-91ED-DCC6E009AFFA}"/>
            </c:ext>
          </c:extLst>
        </c:ser>
        <c:ser>
          <c:idx val="1"/>
          <c:order val="1"/>
          <c:tx>
            <c:strRef>
              <c:f>'TCD MOYENNES ET EFFECTIFS'!$C$45:$C$46</c:f>
              <c:strCache>
                <c:ptCount val="1"/>
                <c:pt idx="0">
                  <c:v>FUTSAL</c:v>
                </c:pt>
              </c:strCache>
            </c:strRef>
          </c:tx>
          <c:spPr>
            <a:ln w="28575" cap="rnd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2"/>
              </a:soli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EFFECTIFS'!$A$47:$A$56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EFFECTIFS'!$C$47:$C$56</c:f>
              <c:numCache>
                <c:formatCode>General</c:formatCode>
                <c:ptCount val="10"/>
                <c:pt idx="2">
                  <c:v>63</c:v>
                </c:pt>
                <c:pt idx="3">
                  <c:v>127</c:v>
                </c:pt>
                <c:pt idx="4">
                  <c:v>110</c:v>
                </c:pt>
                <c:pt idx="5">
                  <c:v>170</c:v>
                </c:pt>
                <c:pt idx="6">
                  <c:v>222</c:v>
                </c:pt>
                <c:pt idx="7">
                  <c:v>228</c:v>
                </c:pt>
                <c:pt idx="8">
                  <c:v>143</c:v>
                </c:pt>
                <c:pt idx="9">
                  <c:v>114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7FF-43E2-91ED-DCC6E009AFFA}"/>
            </c:ext>
          </c:extLst>
        </c:ser>
        <c:ser>
          <c:idx val="2"/>
          <c:order val="2"/>
          <c:tx>
            <c:strRef>
              <c:f>'TCD MOYENNES ET EFFECTIFS'!$D$45:$D$46</c:f>
              <c:strCache>
                <c:ptCount val="1"/>
                <c:pt idx="0">
                  <c:v>HANDBALL</c:v>
                </c:pt>
              </c:strCache>
            </c:strRef>
          </c:tx>
          <c:spPr>
            <a:ln w="28575" cap="rnd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3"/>
              </a:soli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EFFECTIFS'!$A$47:$A$56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EFFECTIFS'!$D$47:$D$56</c:f>
              <c:numCache>
                <c:formatCode>General</c:formatCode>
                <c:ptCount val="10"/>
                <c:pt idx="0">
                  <c:v>588</c:v>
                </c:pt>
                <c:pt idx="1">
                  <c:v>665</c:v>
                </c:pt>
                <c:pt idx="2">
                  <c:v>622</c:v>
                </c:pt>
                <c:pt idx="3">
                  <c:v>590</c:v>
                </c:pt>
                <c:pt idx="4">
                  <c:v>618</c:v>
                </c:pt>
                <c:pt idx="5">
                  <c:v>773</c:v>
                </c:pt>
                <c:pt idx="6">
                  <c:v>809</c:v>
                </c:pt>
                <c:pt idx="7">
                  <c:v>676</c:v>
                </c:pt>
                <c:pt idx="8">
                  <c:v>611</c:v>
                </c:pt>
                <c:pt idx="9">
                  <c:v>493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7FF-43E2-91ED-DCC6E009AFFA}"/>
            </c:ext>
          </c:extLst>
        </c:ser>
        <c:ser>
          <c:idx val="3"/>
          <c:order val="3"/>
          <c:tx>
            <c:strRef>
              <c:f>'TCD MOYENNES ET EFFECTIFS'!$E$45:$E$46</c:f>
              <c:strCache>
                <c:ptCount val="1"/>
                <c:pt idx="0">
                  <c:v>VOLLEY-BALL</c:v>
                </c:pt>
              </c:strCache>
            </c:strRef>
          </c:tx>
          <c:spPr>
            <a:ln w="28575" cap="rnd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noFill/>
              <a:ln w="9525" cap="flat" cmpd="sng" algn="ctr">
                <a:solidFill>
                  <a:schemeClr val="accent4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EFFECTIFS'!$A$47:$A$56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EFFECTIFS'!$E$47:$E$56</c:f>
              <c:numCache>
                <c:formatCode>General</c:formatCode>
                <c:ptCount val="10"/>
                <c:pt idx="0">
                  <c:v>446</c:v>
                </c:pt>
                <c:pt idx="1">
                  <c:v>469</c:v>
                </c:pt>
                <c:pt idx="2">
                  <c:v>352</c:v>
                </c:pt>
                <c:pt idx="3">
                  <c:v>409</c:v>
                </c:pt>
                <c:pt idx="4">
                  <c:v>287</c:v>
                </c:pt>
                <c:pt idx="5">
                  <c:v>199</c:v>
                </c:pt>
                <c:pt idx="6">
                  <c:v>223</c:v>
                </c:pt>
                <c:pt idx="7">
                  <c:v>213</c:v>
                </c:pt>
                <c:pt idx="8">
                  <c:v>194</c:v>
                </c:pt>
                <c:pt idx="9">
                  <c:v>149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7FF-43E2-91ED-DCC6E009AF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899776"/>
        <c:axId val="205773568"/>
      </c:lineChart>
      <c:catAx>
        <c:axId val="20589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73568"/>
        <c:crosses val="autoZero"/>
        <c:auto val="1"/>
        <c:lblAlgn val="ctr"/>
        <c:lblOffset val="100"/>
        <c:noMultiLvlLbl val="0"/>
      </c:catAx>
      <c:valAx>
        <c:axId val="20577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8997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dynamique2</c:name>
    <c:fmtId val="66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9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solidFill>
            <a:schemeClr val="accent1"/>
          </a:solidFill>
          <a:ln w="28575" cap="rnd" cmpd="sng" algn="ctr">
            <a:solidFill>
              <a:schemeClr val="accent3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 cap="flat" cmpd="sng" algn="ctr">
              <a:solidFill>
                <a:schemeClr val="accent3"/>
              </a:solidFill>
              <a:prstDash val="solid"/>
              <a:round/>
            </a:ln>
            <a:effectLst/>
          </c:spPr>
        </c:marker>
      </c:pivotFmt>
      <c:pivotFmt>
        <c:idx val="292"/>
        <c:spPr>
          <a:solidFill>
            <a:schemeClr val="accent1"/>
          </a:solidFill>
          <a:ln w="28575" cap="rnd" cmpd="sng" algn="ctr">
            <a:solidFill>
              <a:schemeClr val="accent1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</a:ln>
            <a:effectLst/>
          </c:spPr>
        </c:marker>
      </c:pivotFmt>
      <c:pivotFmt>
        <c:idx val="293"/>
        <c:spPr>
          <a:solidFill>
            <a:schemeClr val="accent1"/>
          </a:solidFill>
          <a:ln w="28575" cap="rnd" cmpd="sng" algn="ctr">
            <a:solidFill>
              <a:schemeClr val="accent2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</a:ln>
            <a:effectLst/>
          </c:spPr>
        </c:marker>
      </c:pivotFmt>
      <c:pivotFmt>
        <c:idx val="294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95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96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3"/>
            </a:soli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97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98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99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3"/>
            </a:soli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EFFECTIFS'!$B$23:$B$24</c:f>
              <c:strCache>
                <c:ptCount val="1"/>
                <c:pt idx="0">
                  <c:v>FOOTBALL</c:v>
                </c:pt>
              </c:strCache>
            </c:strRef>
          </c:tx>
          <c:spPr>
            <a:ln w="28575" cap="rnd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1"/>
              </a:soli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EFFECTIFS'!$B$25:$B$34</c:f>
              <c:numCache>
                <c:formatCode>0.00</c:formatCode>
                <c:ptCount val="10"/>
                <c:pt idx="0">
                  <c:v>10.53</c:v>
                </c:pt>
                <c:pt idx="1">
                  <c:v>12.31772151898735</c:v>
                </c:pt>
                <c:pt idx="2">
                  <c:v>11.385416666666666</c:v>
                </c:pt>
                <c:pt idx="3">
                  <c:v>11.908695652173913</c:v>
                </c:pt>
                <c:pt idx="4">
                  <c:v>13.1</c:v>
                </c:pt>
                <c:pt idx="5">
                  <c:v>14.464285714285714</c:v>
                </c:pt>
                <c:pt idx="6">
                  <c:v>10.6</c:v>
                </c:pt>
                <c:pt idx="7">
                  <c:v>13.923080000000001</c:v>
                </c:pt>
                <c:pt idx="8">
                  <c:v>13.28888888888889</c:v>
                </c:pt>
                <c:pt idx="9">
                  <c:v>12.810810810810811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7C-4F3F-BA72-94D2930417A8}"/>
            </c:ext>
          </c:extLst>
        </c:ser>
        <c:ser>
          <c:idx val="1"/>
          <c:order val="1"/>
          <c:tx>
            <c:strRef>
              <c:f>'TCD MOYENNES ET EFFECTIFS'!$C$23:$C$24</c:f>
              <c:strCache>
                <c:ptCount val="1"/>
                <c:pt idx="0">
                  <c:v>RUGBY</c:v>
                </c:pt>
              </c:strCache>
            </c:strRef>
          </c:tx>
          <c:spPr>
            <a:ln w="28575" cap="rnd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2"/>
              </a:soli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EFFECTIFS'!$C$25:$C$34</c:f>
              <c:numCache>
                <c:formatCode>0.00</c:formatCode>
                <c:ptCount val="10"/>
                <c:pt idx="0">
                  <c:v>13.5</c:v>
                </c:pt>
                <c:pt idx="1">
                  <c:v>12.236842105263158</c:v>
                </c:pt>
                <c:pt idx="2">
                  <c:v>12.216216216216216</c:v>
                </c:pt>
                <c:pt idx="3">
                  <c:v>10.735294117647058</c:v>
                </c:pt>
                <c:pt idx="4">
                  <c:v>13.7</c:v>
                </c:pt>
                <c:pt idx="5">
                  <c:v>9.8173076923076916</c:v>
                </c:pt>
                <c:pt idx="6">
                  <c:v>12.216216216216216</c:v>
                </c:pt>
                <c:pt idx="7">
                  <c:v>13.923080000000001</c:v>
                </c:pt>
                <c:pt idx="8">
                  <c:v>12.409756097560972</c:v>
                </c:pt>
                <c:pt idx="9">
                  <c:v>13.916666666666666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A7C-4F3F-BA72-94D2930417A8}"/>
            </c:ext>
          </c:extLst>
        </c:ser>
        <c:ser>
          <c:idx val="2"/>
          <c:order val="2"/>
          <c:tx>
            <c:strRef>
              <c:f>'TCD MOYENNES ET EFFECTIFS'!$D$23:$D$24</c:f>
              <c:strCache>
                <c:ptCount val="1"/>
                <c:pt idx="0">
                  <c:v>ULTIMATE</c:v>
                </c:pt>
              </c:strCache>
            </c:strRef>
          </c:tx>
          <c:spPr>
            <a:ln w="28575" cap="rnd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3"/>
              </a:soli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EFFECTIFS'!$D$25:$D$34</c:f>
              <c:numCache>
                <c:formatCode>0.00</c:formatCode>
                <c:ptCount val="10"/>
                <c:pt idx="0">
                  <c:v>11.57</c:v>
                </c:pt>
                <c:pt idx="1">
                  <c:v>12.487179487179487</c:v>
                </c:pt>
                <c:pt idx="2">
                  <c:v>12.390625</c:v>
                </c:pt>
                <c:pt idx="3">
                  <c:v>12.174226804123711</c:v>
                </c:pt>
                <c:pt idx="4">
                  <c:v>12.9</c:v>
                </c:pt>
                <c:pt idx="5">
                  <c:v>12.548076923076925</c:v>
                </c:pt>
                <c:pt idx="6">
                  <c:v>12.941818181818181</c:v>
                </c:pt>
                <c:pt idx="7">
                  <c:v>12.77655</c:v>
                </c:pt>
                <c:pt idx="8">
                  <c:v>13.302797202797203</c:v>
                </c:pt>
                <c:pt idx="9">
                  <c:v>11.977611940298507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A7C-4F3F-BA72-94D2930417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898240"/>
        <c:axId val="205771264"/>
      </c:lineChart>
      <c:catAx>
        <c:axId val="20589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71264"/>
        <c:crosses val="autoZero"/>
        <c:auto val="1"/>
        <c:lblAlgn val="ctr"/>
        <c:lblOffset val="100"/>
        <c:noMultiLvlLbl val="0"/>
      </c:catAx>
      <c:valAx>
        <c:axId val="205771264"/>
        <c:scaling>
          <c:orientation val="minMax"/>
          <c:min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8982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dynamique1</c:name>
    <c:fmtId val="5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 w="28575" cap="rnd" cmpd="sng" algn="ctr">
            <a:solidFill>
              <a:schemeClr val="accent3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 cap="flat" cmpd="sng" algn="ctr">
              <a:solidFill>
                <a:schemeClr val="accent3"/>
              </a:solidFill>
              <a:prstDash val="solid"/>
              <a:round/>
            </a:ln>
            <a:effectLst/>
          </c:spPr>
        </c:marker>
      </c:pivotFmt>
      <c:pivotFmt>
        <c:idx val="13"/>
        <c:spPr>
          <a:solidFill>
            <a:schemeClr val="accent1"/>
          </a:solidFill>
          <a:ln w="28575" cap="rnd" cmpd="sng" algn="ctr">
            <a:solidFill>
              <a:schemeClr val="accent1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</a:ln>
            <a:effectLst/>
          </c:spPr>
        </c:marker>
      </c:pivotFmt>
      <c:pivotFmt>
        <c:idx val="14"/>
        <c:spPr>
          <a:solidFill>
            <a:schemeClr val="accent1"/>
          </a:solidFill>
          <a:ln w="28575" cap="rnd" cmpd="sng" algn="ctr">
            <a:solidFill>
              <a:schemeClr val="accent2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</a:ln>
            <a:effectLst/>
          </c:spPr>
        </c:marker>
      </c:pivotFmt>
      <c:pivotFmt>
        <c:idx val="15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16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17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3"/>
            </a:soli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18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19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0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3"/>
            </a:soli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</c:pivotFmts>
    <c:plotArea>
      <c:layout>
        <c:manualLayout>
          <c:layoutTarget val="inner"/>
          <c:xMode val="edge"/>
          <c:yMode val="edge"/>
          <c:x val="0.15944159628021576"/>
          <c:y val="3.7154989384288746E-2"/>
          <c:w val="0.82152067440168108"/>
          <c:h val="0.68916403363592293"/>
        </c:manualLayout>
      </c:layout>
      <c:lineChart>
        <c:grouping val="standard"/>
        <c:varyColors val="0"/>
        <c:ser>
          <c:idx val="0"/>
          <c:order val="0"/>
          <c:tx>
            <c:strRef>
              <c:f>'TCD MOYENNES ET EFFECTIFS'!$B$3:$B$4</c:f>
              <c:strCache>
                <c:ptCount val="1"/>
                <c:pt idx="0">
                  <c:v>FOOTBALL</c:v>
                </c:pt>
              </c:strCache>
            </c:strRef>
          </c:tx>
          <c:spPr>
            <a:ln w="28575" cap="rnd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1"/>
              </a:soli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EFFECTIFS'!$A$5:$A$14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EFFECTIFS'!$B$5:$B$14</c:f>
              <c:numCache>
                <c:formatCode>General</c:formatCode>
                <c:ptCount val="10"/>
                <c:pt idx="0">
                  <c:v>43</c:v>
                </c:pt>
                <c:pt idx="1">
                  <c:v>79</c:v>
                </c:pt>
                <c:pt idx="2">
                  <c:v>48</c:v>
                </c:pt>
                <c:pt idx="3">
                  <c:v>23</c:v>
                </c:pt>
                <c:pt idx="4">
                  <c:v>21</c:v>
                </c:pt>
                <c:pt idx="5">
                  <c:v>15</c:v>
                </c:pt>
                <c:pt idx="6">
                  <c:v>5</c:v>
                </c:pt>
                <c:pt idx="7">
                  <c:v>13</c:v>
                </c:pt>
                <c:pt idx="8">
                  <c:v>27</c:v>
                </c:pt>
                <c:pt idx="9">
                  <c:v>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BA-440C-89EE-B117CC936859}"/>
            </c:ext>
          </c:extLst>
        </c:ser>
        <c:ser>
          <c:idx val="1"/>
          <c:order val="1"/>
          <c:tx>
            <c:strRef>
              <c:f>'TCD MOYENNES ET EFFECTIFS'!$C$3:$C$4</c:f>
              <c:strCache>
                <c:ptCount val="1"/>
                <c:pt idx="0">
                  <c:v>RUGBY</c:v>
                </c:pt>
              </c:strCache>
            </c:strRef>
          </c:tx>
          <c:spPr>
            <a:ln w="28575" cap="rnd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2"/>
              </a:soli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EFFECTIFS'!$A$5:$A$14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EFFECTIFS'!$C$5:$C$14</c:f>
              <c:numCache>
                <c:formatCode>General</c:formatCode>
                <c:ptCount val="10"/>
                <c:pt idx="0">
                  <c:v>10</c:v>
                </c:pt>
                <c:pt idx="1">
                  <c:v>38</c:v>
                </c:pt>
                <c:pt idx="2">
                  <c:v>37</c:v>
                </c:pt>
                <c:pt idx="3">
                  <c:v>17</c:v>
                </c:pt>
                <c:pt idx="4">
                  <c:v>22</c:v>
                </c:pt>
                <c:pt idx="5">
                  <c:v>52</c:v>
                </c:pt>
                <c:pt idx="6">
                  <c:v>37</c:v>
                </c:pt>
                <c:pt idx="7">
                  <c:v>13</c:v>
                </c:pt>
                <c:pt idx="8">
                  <c:v>41</c:v>
                </c:pt>
                <c:pt idx="9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1BA-440C-89EE-B117CC936859}"/>
            </c:ext>
          </c:extLst>
        </c:ser>
        <c:ser>
          <c:idx val="2"/>
          <c:order val="2"/>
          <c:tx>
            <c:strRef>
              <c:f>'TCD MOYENNES ET EFFECTIFS'!$D$3:$D$4</c:f>
              <c:strCache>
                <c:ptCount val="1"/>
                <c:pt idx="0">
                  <c:v>ULTIMATE</c:v>
                </c:pt>
              </c:strCache>
            </c:strRef>
          </c:tx>
          <c:spPr>
            <a:ln w="28575" cap="rnd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3"/>
              </a:soli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EFFECTIFS'!$A$5:$A$14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EFFECTIFS'!$D$5:$D$14</c:f>
              <c:numCache>
                <c:formatCode>General</c:formatCode>
                <c:ptCount val="10"/>
                <c:pt idx="0">
                  <c:v>144</c:v>
                </c:pt>
                <c:pt idx="1">
                  <c:v>117</c:v>
                </c:pt>
                <c:pt idx="2">
                  <c:v>128</c:v>
                </c:pt>
                <c:pt idx="3">
                  <c:v>99</c:v>
                </c:pt>
                <c:pt idx="4">
                  <c:v>103</c:v>
                </c:pt>
                <c:pt idx="5">
                  <c:v>104</c:v>
                </c:pt>
                <c:pt idx="6">
                  <c:v>112</c:v>
                </c:pt>
                <c:pt idx="7">
                  <c:v>146</c:v>
                </c:pt>
                <c:pt idx="8">
                  <c:v>144</c:v>
                </c:pt>
                <c:pt idx="9">
                  <c:v>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1BA-440C-89EE-B117CC9368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126080"/>
        <c:axId val="205769536"/>
      </c:lineChart>
      <c:catAx>
        <c:axId val="206126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69536"/>
        <c:crosses val="autoZero"/>
        <c:auto val="1"/>
        <c:lblAlgn val="ctr"/>
        <c:lblOffset val="100"/>
        <c:noMultiLvlLbl val="0"/>
      </c:catAx>
      <c:valAx>
        <c:axId val="20576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61260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dynamique4</c:name>
    <c:fmtId val="57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9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2"/>
        <c:spPr>
          <a:solidFill>
            <a:schemeClr val="accent1"/>
          </a:solidFill>
          <a:ln w="28575" cap="rnd" cmpd="sng" algn="ctr">
            <a:solidFill>
              <a:schemeClr val="accent3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 cap="flat" cmpd="sng" algn="ctr">
              <a:solidFill>
                <a:schemeClr val="accent3"/>
              </a:solidFill>
              <a:prstDash val="solid"/>
              <a:round/>
            </a:ln>
            <a:effectLst/>
          </c:spPr>
        </c:marker>
      </c:pivotFmt>
      <c:pivotFmt>
        <c:idx val="293"/>
        <c:spPr>
          <a:solidFill>
            <a:schemeClr val="accent1"/>
          </a:solidFill>
          <a:ln w="28575" cap="rnd" cmpd="sng" algn="ctr">
            <a:solidFill>
              <a:schemeClr val="accent1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</a:ln>
            <a:effectLst/>
          </c:spPr>
        </c:marker>
      </c:pivotFmt>
      <c:pivotFmt>
        <c:idx val="294"/>
        <c:spPr>
          <a:solidFill>
            <a:schemeClr val="accent1"/>
          </a:solidFill>
          <a:ln w="28575" cap="rnd" cmpd="sng" algn="ctr">
            <a:solidFill>
              <a:schemeClr val="accent2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</a:ln>
            <a:effectLst/>
          </c:spPr>
        </c:marker>
      </c:pivotFmt>
      <c:pivotFmt>
        <c:idx val="295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96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97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3"/>
            </a:soli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98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99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300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3"/>
            </a:soli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EFFECTIFS'!$B$65:$B$66</c:f>
              <c:strCache>
                <c:ptCount val="1"/>
                <c:pt idx="0">
                  <c:v>FOOTBALL</c:v>
                </c:pt>
              </c:strCache>
            </c:strRef>
          </c:tx>
          <c:spPr>
            <a:ln w="28575" cap="rnd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1"/>
              </a:soli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EFFECTIFS'!$A$67:$A$76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EFFECTIFS'!$B$67:$B$76</c:f>
              <c:numCache>
                <c:formatCode>0.00</c:formatCode>
                <c:ptCount val="10"/>
                <c:pt idx="0">
                  <c:v>13.34</c:v>
                </c:pt>
                <c:pt idx="1">
                  <c:v>12.972410147991541</c:v>
                </c:pt>
                <c:pt idx="2">
                  <c:v>12.62370266479663</c:v>
                </c:pt>
                <c:pt idx="3">
                  <c:v>12.725078369905956</c:v>
                </c:pt>
                <c:pt idx="4">
                  <c:v>12.8</c:v>
                </c:pt>
                <c:pt idx="5">
                  <c:v>13.428225806451612</c:v>
                </c:pt>
                <c:pt idx="6">
                  <c:v>13.175550122249385</c:v>
                </c:pt>
                <c:pt idx="7">
                  <c:v>13.090210000000001</c:v>
                </c:pt>
                <c:pt idx="8">
                  <c:v>13.431679389312977</c:v>
                </c:pt>
                <c:pt idx="9">
                  <c:v>13.504180064308683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545-41F9-B7C6-8633C2C7D6D3}"/>
            </c:ext>
          </c:extLst>
        </c:ser>
        <c:ser>
          <c:idx val="1"/>
          <c:order val="1"/>
          <c:tx>
            <c:strRef>
              <c:f>'TCD MOYENNES ET EFFECTIFS'!$C$65:$C$66</c:f>
              <c:strCache>
                <c:ptCount val="1"/>
                <c:pt idx="0">
                  <c:v>RUGBY</c:v>
                </c:pt>
              </c:strCache>
            </c:strRef>
          </c:tx>
          <c:spPr>
            <a:ln w="28575" cap="rnd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2"/>
              </a:soli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EFFECTIFS'!$A$67:$A$76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EFFECTIFS'!$C$67:$C$76</c:f>
              <c:numCache>
                <c:formatCode>0.00</c:formatCode>
                <c:ptCount val="10"/>
                <c:pt idx="0">
                  <c:v>14.09</c:v>
                </c:pt>
                <c:pt idx="1">
                  <c:v>13.555499999999997</c:v>
                </c:pt>
                <c:pt idx="2">
                  <c:v>13.342696629213483</c:v>
                </c:pt>
                <c:pt idx="3">
                  <c:v>14.183098591549296</c:v>
                </c:pt>
                <c:pt idx="4">
                  <c:v>12</c:v>
                </c:pt>
                <c:pt idx="5">
                  <c:v>14.157142857142858</c:v>
                </c:pt>
                <c:pt idx="6">
                  <c:v>12.848214285714286</c:v>
                </c:pt>
                <c:pt idx="7">
                  <c:v>12.875</c:v>
                </c:pt>
                <c:pt idx="8">
                  <c:v>14.758064516129032</c:v>
                </c:pt>
                <c:pt idx="9">
                  <c:v>14.418461538461539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545-41F9-B7C6-8633C2C7D6D3}"/>
            </c:ext>
          </c:extLst>
        </c:ser>
        <c:ser>
          <c:idx val="2"/>
          <c:order val="2"/>
          <c:tx>
            <c:strRef>
              <c:f>'TCD MOYENNES ET EFFECTIFS'!$D$65:$D$66</c:f>
              <c:strCache>
                <c:ptCount val="1"/>
                <c:pt idx="0">
                  <c:v>ULTIMATE</c:v>
                </c:pt>
              </c:strCache>
            </c:strRef>
          </c:tx>
          <c:spPr>
            <a:ln w="28575" cap="rnd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3"/>
              </a:soli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EFFECTIFS'!$A$67:$A$76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EFFECTIFS'!$D$67:$D$76</c:f>
              <c:numCache>
                <c:formatCode>0.00</c:formatCode>
                <c:ptCount val="10"/>
                <c:pt idx="0">
                  <c:v>13.45</c:v>
                </c:pt>
                <c:pt idx="1">
                  <c:v>13.833333333333334</c:v>
                </c:pt>
                <c:pt idx="2">
                  <c:v>13.4453125</c:v>
                </c:pt>
                <c:pt idx="3">
                  <c:v>12.01285714285714</c:v>
                </c:pt>
                <c:pt idx="4">
                  <c:v>13.6</c:v>
                </c:pt>
                <c:pt idx="5">
                  <c:v>14.833333333333334</c:v>
                </c:pt>
                <c:pt idx="6">
                  <c:v>14.847999999999999</c:v>
                </c:pt>
                <c:pt idx="7">
                  <c:v>14.4839</c:v>
                </c:pt>
                <c:pt idx="8">
                  <c:v>14.101142857142856</c:v>
                </c:pt>
                <c:pt idx="9">
                  <c:v>13.803738317757009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545-41F9-B7C6-8633C2C7D6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527936"/>
        <c:axId val="207888960"/>
      </c:lineChart>
      <c:catAx>
        <c:axId val="20752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888960"/>
        <c:crosses val="autoZero"/>
        <c:auto val="1"/>
        <c:lblAlgn val="ctr"/>
        <c:lblOffset val="100"/>
        <c:noMultiLvlLbl val="0"/>
      </c:catAx>
      <c:valAx>
        <c:axId val="207888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5279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dynamique3</c:name>
    <c:fmtId val="57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5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6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7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8"/>
        <c:spPr>
          <a:solidFill>
            <a:schemeClr val="accent1"/>
          </a:solidFill>
          <a:ln w="28575" cap="rnd" cmpd="sng" algn="ctr">
            <a:solidFill>
              <a:schemeClr val="accent3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 cap="flat" cmpd="sng" algn="ctr">
              <a:solidFill>
                <a:schemeClr val="accent3"/>
              </a:solidFill>
              <a:prstDash val="solid"/>
              <a:round/>
            </a:ln>
            <a:effectLst/>
          </c:spPr>
        </c:marker>
      </c:pivotFmt>
      <c:pivotFmt>
        <c:idx val="129"/>
        <c:spPr>
          <a:solidFill>
            <a:schemeClr val="accent1"/>
          </a:solidFill>
          <a:ln w="28575" cap="rnd" cmpd="sng" algn="ctr">
            <a:solidFill>
              <a:schemeClr val="accent1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</a:ln>
            <a:effectLst/>
          </c:spPr>
        </c:marker>
      </c:pivotFmt>
      <c:pivotFmt>
        <c:idx val="130"/>
        <c:spPr>
          <a:solidFill>
            <a:schemeClr val="accent1"/>
          </a:solidFill>
          <a:ln w="28575" cap="rnd" cmpd="sng" algn="ctr">
            <a:solidFill>
              <a:schemeClr val="accent2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</a:ln>
            <a:effectLst/>
          </c:spPr>
        </c:marker>
      </c:pivotFmt>
      <c:pivotFmt>
        <c:idx val="131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132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133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3"/>
            </a:soli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134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135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136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3"/>
            </a:soli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EFFECTIFS'!$B$45:$B$46</c:f>
              <c:strCache>
                <c:ptCount val="1"/>
                <c:pt idx="0">
                  <c:v>FOOTBALL</c:v>
                </c:pt>
              </c:strCache>
            </c:strRef>
          </c:tx>
          <c:spPr>
            <a:ln w="28575" cap="rnd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1"/>
              </a:soli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EFFECTIFS'!$A$47:$A$56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EFFECTIFS'!$B$47:$B$56</c:f>
              <c:numCache>
                <c:formatCode>General</c:formatCode>
                <c:ptCount val="10"/>
                <c:pt idx="0">
                  <c:v>1157</c:v>
                </c:pt>
                <c:pt idx="1">
                  <c:v>946</c:v>
                </c:pt>
                <c:pt idx="2">
                  <c:v>713</c:v>
                </c:pt>
                <c:pt idx="3">
                  <c:v>638</c:v>
                </c:pt>
                <c:pt idx="4">
                  <c:v>843</c:v>
                </c:pt>
                <c:pt idx="5">
                  <c:v>623</c:v>
                </c:pt>
                <c:pt idx="6">
                  <c:v>409</c:v>
                </c:pt>
                <c:pt idx="7">
                  <c:v>389</c:v>
                </c:pt>
                <c:pt idx="8">
                  <c:v>262</c:v>
                </c:pt>
                <c:pt idx="9">
                  <c:v>311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6D-4C61-8012-4769501D5024}"/>
            </c:ext>
          </c:extLst>
        </c:ser>
        <c:ser>
          <c:idx val="1"/>
          <c:order val="1"/>
          <c:tx>
            <c:strRef>
              <c:f>'TCD MOYENNES ET EFFECTIFS'!$C$45:$C$46</c:f>
              <c:strCache>
                <c:ptCount val="1"/>
                <c:pt idx="0">
                  <c:v>RUGBY</c:v>
                </c:pt>
              </c:strCache>
            </c:strRef>
          </c:tx>
          <c:spPr>
            <a:ln w="28575" cap="rnd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2"/>
              </a:soli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EFFECTIFS'!$A$47:$A$56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EFFECTIFS'!$C$47:$C$56</c:f>
              <c:numCache>
                <c:formatCode>General</c:formatCode>
                <c:ptCount val="10"/>
                <c:pt idx="0">
                  <c:v>56</c:v>
                </c:pt>
                <c:pt idx="1">
                  <c:v>200</c:v>
                </c:pt>
                <c:pt idx="2">
                  <c:v>89</c:v>
                </c:pt>
                <c:pt idx="3">
                  <c:v>71</c:v>
                </c:pt>
                <c:pt idx="4">
                  <c:v>3</c:v>
                </c:pt>
                <c:pt idx="5">
                  <c:v>84</c:v>
                </c:pt>
                <c:pt idx="6">
                  <c:v>56</c:v>
                </c:pt>
                <c:pt idx="7">
                  <c:v>72</c:v>
                </c:pt>
                <c:pt idx="8">
                  <c:v>31</c:v>
                </c:pt>
                <c:pt idx="9">
                  <c:v>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D6D-4C61-8012-4769501D5024}"/>
            </c:ext>
          </c:extLst>
        </c:ser>
        <c:ser>
          <c:idx val="2"/>
          <c:order val="2"/>
          <c:tx>
            <c:strRef>
              <c:f>'TCD MOYENNES ET EFFECTIFS'!$D$45:$D$46</c:f>
              <c:strCache>
                <c:ptCount val="1"/>
                <c:pt idx="0">
                  <c:v>ULTIMATE</c:v>
                </c:pt>
              </c:strCache>
            </c:strRef>
          </c:tx>
          <c:spPr>
            <a:ln w="28575" cap="rnd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3"/>
              </a:soli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EFFECTIFS'!$A$47:$A$56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EFFECTIFS'!$D$47:$D$56</c:f>
              <c:numCache>
                <c:formatCode>General</c:formatCode>
                <c:ptCount val="10"/>
                <c:pt idx="0">
                  <c:v>99</c:v>
                </c:pt>
                <c:pt idx="1">
                  <c:v>72</c:v>
                </c:pt>
                <c:pt idx="2">
                  <c:v>128</c:v>
                </c:pt>
                <c:pt idx="3">
                  <c:v>140</c:v>
                </c:pt>
                <c:pt idx="4">
                  <c:v>62</c:v>
                </c:pt>
                <c:pt idx="5">
                  <c:v>69</c:v>
                </c:pt>
                <c:pt idx="6">
                  <c:v>75</c:v>
                </c:pt>
                <c:pt idx="7">
                  <c:v>119</c:v>
                </c:pt>
                <c:pt idx="8">
                  <c:v>177</c:v>
                </c:pt>
                <c:pt idx="9">
                  <c:v>107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D6D-4C61-8012-4769501D50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899776"/>
        <c:axId val="205773568"/>
      </c:lineChart>
      <c:catAx>
        <c:axId val="20589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73568"/>
        <c:crosses val="autoZero"/>
        <c:auto val="1"/>
        <c:lblAlgn val="ctr"/>
        <c:lblOffset val="100"/>
        <c:noMultiLvlLbl val="0"/>
      </c:catAx>
      <c:valAx>
        <c:axId val="20577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8997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dynamique2</c:name>
    <c:fmtId val="69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9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solidFill>
            <a:schemeClr val="accent1"/>
          </a:solidFill>
          <a:ln w="28575" cap="rnd" cmpd="sng" algn="ctr">
            <a:solidFill>
              <a:schemeClr val="accent3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 cap="flat" cmpd="sng" algn="ctr">
              <a:solidFill>
                <a:schemeClr val="accent3"/>
              </a:solidFill>
              <a:prstDash val="solid"/>
              <a:round/>
            </a:ln>
            <a:effectLst/>
          </c:spPr>
        </c:marker>
      </c:pivotFmt>
      <c:pivotFmt>
        <c:idx val="292"/>
        <c:spPr>
          <a:solidFill>
            <a:schemeClr val="accent1"/>
          </a:solidFill>
          <a:ln w="28575" cap="rnd" cmpd="sng" algn="ctr">
            <a:solidFill>
              <a:schemeClr val="accent1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</a:ln>
            <a:effectLst/>
          </c:spPr>
        </c:marker>
      </c:pivotFmt>
      <c:pivotFmt>
        <c:idx val="293"/>
        <c:spPr>
          <a:solidFill>
            <a:schemeClr val="accent1"/>
          </a:solidFill>
          <a:ln w="28575" cap="rnd" cmpd="sng" algn="ctr">
            <a:solidFill>
              <a:schemeClr val="accent2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</a:ln>
            <a:effectLst/>
          </c:spPr>
        </c:marker>
      </c:pivotFmt>
      <c:pivotFmt>
        <c:idx val="294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95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96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97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EFFECTIFS'!$B$23:$B$24</c:f>
              <c:strCache>
                <c:ptCount val="1"/>
                <c:pt idx="0">
                  <c:v>BADMINTON</c:v>
                </c:pt>
              </c:strCache>
            </c:strRef>
          </c:tx>
          <c:spPr>
            <a:ln w="28575" cap="rnd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1"/>
              </a:soli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EFFECTIFS'!$B$25:$B$34</c:f>
              <c:numCache>
                <c:formatCode>0.00</c:formatCode>
                <c:ptCount val="10"/>
                <c:pt idx="0">
                  <c:v>11.69</c:v>
                </c:pt>
                <c:pt idx="1">
                  <c:v>12.263579136690648</c:v>
                </c:pt>
                <c:pt idx="2">
                  <c:v>12.214900662251662</c:v>
                </c:pt>
                <c:pt idx="3">
                  <c:v>11.644846577498036</c:v>
                </c:pt>
                <c:pt idx="4">
                  <c:v>12.4</c:v>
                </c:pt>
                <c:pt idx="5">
                  <c:v>11.749579831932781</c:v>
                </c:pt>
                <c:pt idx="6">
                  <c:v>11.957926829268304</c:v>
                </c:pt>
                <c:pt idx="7">
                  <c:v>12.14855</c:v>
                </c:pt>
                <c:pt idx="8">
                  <c:v>12.176262626262629</c:v>
                </c:pt>
                <c:pt idx="9">
                  <c:v>12.350842696629218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AB3-4966-AF4B-353D1F3C3449}"/>
            </c:ext>
          </c:extLst>
        </c:ser>
        <c:ser>
          <c:idx val="1"/>
          <c:order val="1"/>
          <c:tx>
            <c:strRef>
              <c:f>'TCD MOYENNES ET EFFECTIFS'!$C$23:$C$24</c:f>
              <c:strCache>
                <c:ptCount val="1"/>
                <c:pt idx="0">
                  <c:v>TENNIS DE TABLE</c:v>
                </c:pt>
              </c:strCache>
            </c:strRef>
          </c:tx>
          <c:spPr>
            <a:ln w="28575" cap="rnd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2"/>
              </a:soli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EFFECTIFS'!$C$25:$C$34</c:f>
              <c:numCache>
                <c:formatCode>0.00</c:formatCode>
                <c:ptCount val="10"/>
                <c:pt idx="0">
                  <c:v>11.23</c:v>
                </c:pt>
                <c:pt idx="1">
                  <c:v>11.979744136460555</c:v>
                </c:pt>
                <c:pt idx="2">
                  <c:v>11.99623188405797</c:v>
                </c:pt>
                <c:pt idx="3">
                  <c:v>10.289565217391306</c:v>
                </c:pt>
                <c:pt idx="4">
                  <c:v>11.5</c:v>
                </c:pt>
                <c:pt idx="5">
                  <c:v>11.957213930348258</c:v>
                </c:pt>
                <c:pt idx="6">
                  <c:v>12.269230769230765</c:v>
                </c:pt>
                <c:pt idx="7">
                  <c:v>12.26066</c:v>
                </c:pt>
                <c:pt idx="8">
                  <c:v>11.320833333333333</c:v>
                </c:pt>
                <c:pt idx="9">
                  <c:v>12.471153846153847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AB3-4966-AF4B-353D1F3C34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898240"/>
        <c:axId val="205771264"/>
      </c:lineChart>
      <c:catAx>
        <c:axId val="20589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71264"/>
        <c:crosses val="autoZero"/>
        <c:auto val="1"/>
        <c:lblAlgn val="ctr"/>
        <c:lblOffset val="100"/>
        <c:noMultiLvlLbl val="0"/>
      </c:catAx>
      <c:valAx>
        <c:axId val="205771264"/>
        <c:scaling>
          <c:orientation val="minMax"/>
          <c:min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8982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dynamique1</c:name>
    <c:fmtId val="54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 w="28575" cap="rnd" cmpd="sng" algn="ctr">
            <a:solidFill>
              <a:schemeClr val="accent3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 cap="flat" cmpd="sng" algn="ctr">
              <a:solidFill>
                <a:schemeClr val="accent3"/>
              </a:solidFill>
              <a:prstDash val="solid"/>
              <a:round/>
            </a:ln>
            <a:effectLst/>
          </c:spPr>
        </c:marker>
      </c:pivotFmt>
      <c:pivotFmt>
        <c:idx val="13"/>
        <c:spPr>
          <a:solidFill>
            <a:schemeClr val="accent1"/>
          </a:solidFill>
          <a:ln w="28575" cap="rnd" cmpd="sng" algn="ctr">
            <a:solidFill>
              <a:schemeClr val="accent1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</a:ln>
            <a:effectLst/>
          </c:spPr>
        </c:marker>
      </c:pivotFmt>
      <c:pivotFmt>
        <c:idx val="14"/>
        <c:spPr>
          <a:solidFill>
            <a:schemeClr val="accent1"/>
          </a:solidFill>
          <a:ln w="28575" cap="rnd" cmpd="sng" algn="ctr">
            <a:solidFill>
              <a:schemeClr val="accent2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</a:ln>
            <a:effectLst/>
          </c:spPr>
        </c:marker>
      </c:pivotFmt>
      <c:pivotFmt>
        <c:idx val="15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16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17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18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</c:pivotFmts>
    <c:plotArea>
      <c:layout>
        <c:manualLayout>
          <c:layoutTarget val="inner"/>
          <c:xMode val="edge"/>
          <c:yMode val="edge"/>
          <c:x val="0.15944159628021576"/>
          <c:y val="3.7154989384288746E-2"/>
          <c:w val="0.82152067440168108"/>
          <c:h val="0.68916403363592293"/>
        </c:manualLayout>
      </c:layout>
      <c:lineChart>
        <c:grouping val="standard"/>
        <c:varyColors val="0"/>
        <c:ser>
          <c:idx val="0"/>
          <c:order val="0"/>
          <c:tx>
            <c:strRef>
              <c:f>'TCD MOYENNES ET EFFECTIFS'!$B$3:$B$4</c:f>
              <c:strCache>
                <c:ptCount val="1"/>
                <c:pt idx="0">
                  <c:v>BADMINTON</c:v>
                </c:pt>
              </c:strCache>
            </c:strRef>
          </c:tx>
          <c:spPr>
            <a:ln w="28575" cap="rnd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1"/>
              </a:soli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EFFECTIFS'!$A$5:$A$14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EFFECTIFS'!$B$5:$B$14</c:f>
              <c:numCache>
                <c:formatCode>General</c:formatCode>
                <c:ptCount val="10"/>
                <c:pt idx="0">
                  <c:v>1038</c:v>
                </c:pt>
                <c:pt idx="1">
                  <c:v>1112</c:v>
                </c:pt>
                <c:pt idx="2">
                  <c:v>1208</c:v>
                </c:pt>
                <c:pt idx="3">
                  <c:v>1279</c:v>
                </c:pt>
                <c:pt idx="4">
                  <c:v>1225</c:v>
                </c:pt>
                <c:pt idx="5">
                  <c:v>1198</c:v>
                </c:pt>
                <c:pt idx="6">
                  <c:v>1323</c:v>
                </c:pt>
                <c:pt idx="7">
                  <c:v>1262</c:v>
                </c:pt>
                <c:pt idx="8">
                  <c:v>1413</c:v>
                </c:pt>
                <c:pt idx="9">
                  <c:v>1453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EF3-4111-B344-734F2A60C222}"/>
            </c:ext>
          </c:extLst>
        </c:ser>
        <c:ser>
          <c:idx val="1"/>
          <c:order val="1"/>
          <c:tx>
            <c:strRef>
              <c:f>'TCD MOYENNES ET EFFECTIFS'!$C$3:$C$4</c:f>
              <c:strCache>
                <c:ptCount val="1"/>
                <c:pt idx="0">
                  <c:v>TENNIS DE TABLE</c:v>
                </c:pt>
              </c:strCache>
            </c:strRef>
          </c:tx>
          <c:spPr>
            <a:ln w="28575" cap="rnd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2"/>
              </a:soli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EFFECTIFS'!$A$5:$A$14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EFFECTIFS'!$C$5:$C$14</c:f>
              <c:numCache>
                <c:formatCode>General</c:formatCode>
                <c:ptCount val="10"/>
                <c:pt idx="0">
                  <c:v>378</c:v>
                </c:pt>
                <c:pt idx="1">
                  <c:v>469</c:v>
                </c:pt>
                <c:pt idx="2">
                  <c:v>345</c:v>
                </c:pt>
                <c:pt idx="3">
                  <c:v>230</c:v>
                </c:pt>
                <c:pt idx="4">
                  <c:v>317</c:v>
                </c:pt>
                <c:pt idx="5">
                  <c:v>202</c:v>
                </c:pt>
                <c:pt idx="6">
                  <c:v>235</c:v>
                </c:pt>
                <c:pt idx="7">
                  <c:v>213</c:v>
                </c:pt>
                <c:pt idx="8">
                  <c:v>146</c:v>
                </c:pt>
                <c:pt idx="9">
                  <c:v>104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EF3-4111-B344-734F2A60C2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126080"/>
        <c:axId val="205769536"/>
      </c:lineChart>
      <c:catAx>
        <c:axId val="206126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69536"/>
        <c:crosses val="autoZero"/>
        <c:auto val="1"/>
        <c:lblAlgn val="ctr"/>
        <c:lblOffset val="100"/>
        <c:noMultiLvlLbl val="0"/>
      </c:catAx>
      <c:valAx>
        <c:axId val="20576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61260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dynamique4</c:name>
    <c:fmtId val="60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9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2"/>
        <c:spPr>
          <a:solidFill>
            <a:schemeClr val="accent1"/>
          </a:solidFill>
          <a:ln w="28575" cap="rnd" cmpd="sng" algn="ctr">
            <a:solidFill>
              <a:schemeClr val="accent3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 cap="flat" cmpd="sng" algn="ctr">
              <a:solidFill>
                <a:schemeClr val="accent3"/>
              </a:solidFill>
              <a:prstDash val="solid"/>
              <a:round/>
            </a:ln>
            <a:effectLst/>
          </c:spPr>
        </c:marker>
      </c:pivotFmt>
      <c:pivotFmt>
        <c:idx val="293"/>
        <c:spPr>
          <a:solidFill>
            <a:schemeClr val="accent1"/>
          </a:solidFill>
          <a:ln w="28575" cap="rnd" cmpd="sng" algn="ctr">
            <a:solidFill>
              <a:schemeClr val="accent1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</a:ln>
            <a:effectLst/>
          </c:spPr>
        </c:marker>
      </c:pivotFmt>
      <c:pivotFmt>
        <c:idx val="294"/>
        <c:spPr>
          <a:solidFill>
            <a:schemeClr val="accent1"/>
          </a:solidFill>
          <a:ln w="28575" cap="rnd" cmpd="sng" algn="ctr">
            <a:solidFill>
              <a:schemeClr val="accent2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</a:ln>
            <a:effectLst/>
          </c:spPr>
        </c:marker>
      </c:pivotFmt>
      <c:pivotFmt>
        <c:idx val="295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96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97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98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EFFECTIFS'!$B$65:$B$66</c:f>
              <c:strCache>
                <c:ptCount val="1"/>
                <c:pt idx="0">
                  <c:v>BADMINTON</c:v>
                </c:pt>
              </c:strCache>
            </c:strRef>
          </c:tx>
          <c:spPr>
            <a:ln w="28575" cap="rnd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1"/>
              </a:soli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EFFECTIFS'!$A$67:$A$76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EFFECTIFS'!$B$67:$B$76</c:f>
              <c:numCache>
                <c:formatCode>0.00</c:formatCode>
                <c:ptCount val="10"/>
                <c:pt idx="0">
                  <c:v>13.14</c:v>
                </c:pt>
                <c:pt idx="1">
                  <c:v>13.290909090909089</c:v>
                </c:pt>
                <c:pt idx="2">
                  <c:v>13.187715517241381</c:v>
                </c:pt>
                <c:pt idx="3">
                  <c:v>13.31889644746788</c:v>
                </c:pt>
                <c:pt idx="4">
                  <c:v>13.4</c:v>
                </c:pt>
                <c:pt idx="5">
                  <c:v>13.504673495518563</c:v>
                </c:pt>
                <c:pt idx="6">
                  <c:v>13.692600276625184</c:v>
                </c:pt>
                <c:pt idx="7">
                  <c:v>13.804639999999999</c:v>
                </c:pt>
                <c:pt idx="8">
                  <c:v>13.686375158428396</c:v>
                </c:pt>
                <c:pt idx="9">
                  <c:v>13.528451882845186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361-423B-B284-20938D1ADE08}"/>
            </c:ext>
          </c:extLst>
        </c:ser>
        <c:ser>
          <c:idx val="1"/>
          <c:order val="1"/>
          <c:tx>
            <c:strRef>
              <c:f>'TCD MOYENNES ET EFFECTIFS'!$C$65:$C$66</c:f>
              <c:strCache>
                <c:ptCount val="1"/>
                <c:pt idx="0">
                  <c:v>TENNIS DE TABLE</c:v>
                </c:pt>
              </c:strCache>
            </c:strRef>
          </c:tx>
          <c:spPr>
            <a:ln w="28575" cap="rnd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2"/>
              </a:soli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EFFECTIFS'!$A$67:$A$76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EFFECTIFS'!$C$67:$C$76</c:f>
              <c:numCache>
                <c:formatCode>0.00</c:formatCode>
                <c:ptCount val="10"/>
                <c:pt idx="0">
                  <c:v>13.02</c:v>
                </c:pt>
                <c:pt idx="1">
                  <c:v>13.030987514188423</c:v>
                </c:pt>
                <c:pt idx="2">
                  <c:v>12.957952755905511</c:v>
                </c:pt>
                <c:pt idx="3">
                  <c:v>12.428382838283824</c:v>
                </c:pt>
                <c:pt idx="4">
                  <c:v>13</c:v>
                </c:pt>
                <c:pt idx="5">
                  <c:v>12.758082975679534</c:v>
                </c:pt>
                <c:pt idx="6">
                  <c:v>12.657476635514023</c:v>
                </c:pt>
                <c:pt idx="7">
                  <c:v>12.696099999999999</c:v>
                </c:pt>
                <c:pt idx="8">
                  <c:v>13.145815602836882</c:v>
                </c:pt>
                <c:pt idx="9">
                  <c:v>13.385959885386816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361-423B-B284-20938D1ADE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527936"/>
        <c:axId val="207888960"/>
      </c:lineChart>
      <c:catAx>
        <c:axId val="20752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888960"/>
        <c:crosses val="autoZero"/>
        <c:auto val="1"/>
        <c:lblAlgn val="ctr"/>
        <c:lblOffset val="100"/>
        <c:noMultiLvlLbl val="0"/>
      </c:catAx>
      <c:valAx>
        <c:axId val="207888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5279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dynamique3</c:name>
    <c:fmtId val="60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5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6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7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8"/>
        <c:spPr>
          <a:solidFill>
            <a:schemeClr val="accent1"/>
          </a:solidFill>
          <a:ln w="28575" cap="rnd" cmpd="sng" algn="ctr">
            <a:solidFill>
              <a:schemeClr val="accent3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 cap="flat" cmpd="sng" algn="ctr">
              <a:solidFill>
                <a:schemeClr val="accent3"/>
              </a:solidFill>
              <a:prstDash val="solid"/>
              <a:round/>
            </a:ln>
            <a:effectLst/>
          </c:spPr>
        </c:marker>
      </c:pivotFmt>
      <c:pivotFmt>
        <c:idx val="129"/>
        <c:spPr>
          <a:solidFill>
            <a:schemeClr val="accent1"/>
          </a:solidFill>
          <a:ln w="28575" cap="rnd" cmpd="sng" algn="ctr">
            <a:solidFill>
              <a:schemeClr val="accent1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</a:ln>
            <a:effectLst/>
          </c:spPr>
        </c:marker>
      </c:pivotFmt>
      <c:pivotFmt>
        <c:idx val="130"/>
        <c:spPr>
          <a:solidFill>
            <a:schemeClr val="accent1"/>
          </a:solidFill>
          <a:ln w="28575" cap="rnd" cmpd="sng" algn="ctr">
            <a:solidFill>
              <a:schemeClr val="accent2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</a:ln>
            <a:effectLst/>
          </c:spPr>
        </c:marker>
      </c:pivotFmt>
      <c:pivotFmt>
        <c:idx val="131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132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133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134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EFFECTIFS'!$B$45:$B$46</c:f>
              <c:strCache>
                <c:ptCount val="1"/>
                <c:pt idx="0">
                  <c:v>BADMINTON</c:v>
                </c:pt>
              </c:strCache>
            </c:strRef>
          </c:tx>
          <c:spPr>
            <a:ln w="28575" cap="rnd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1"/>
              </a:soli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EFFECTIFS'!$A$47:$A$56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EFFECTIFS'!$B$47:$B$56</c:f>
              <c:numCache>
                <c:formatCode>General</c:formatCode>
                <c:ptCount val="10"/>
                <c:pt idx="0">
                  <c:v>1151</c:v>
                </c:pt>
                <c:pt idx="1">
                  <c:v>1188</c:v>
                </c:pt>
                <c:pt idx="2">
                  <c:v>1392</c:v>
                </c:pt>
                <c:pt idx="3">
                  <c:v>1330</c:v>
                </c:pt>
                <c:pt idx="4">
                  <c:v>1424</c:v>
                </c:pt>
                <c:pt idx="5">
                  <c:v>1566</c:v>
                </c:pt>
                <c:pt idx="6">
                  <c:v>1453</c:v>
                </c:pt>
                <c:pt idx="7">
                  <c:v>1257</c:v>
                </c:pt>
                <c:pt idx="8">
                  <c:v>1590</c:v>
                </c:pt>
                <c:pt idx="9">
                  <c:v>1681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17-42FD-858E-C2F26B1DB686}"/>
            </c:ext>
          </c:extLst>
        </c:ser>
        <c:ser>
          <c:idx val="1"/>
          <c:order val="1"/>
          <c:tx>
            <c:strRef>
              <c:f>'TCD MOYENNES ET EFFECTIFS'!$C$45:$C$46</c:f>
              <c:strCache>
                <c:ptCount val="1"/>
                <c:pt idx="0">
                  <c:v>TENNIS DE TABLE</c:v>
                </c:pt>
              </c:strCache>
            </c:strRef>
          </c:tx>
          <c:spPr>
            <a:ln w="28575" cap="rnd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2"/>
              </a:soli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EFFECTIFS'!$A$47:$A$56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EFFECTIFS'!$C$47:$C$56</c:f>
              <c:numCache>
                <c:formatCode>General</c:formatCode>
                <c:ptCount val="10"/>
                <c:pt idx="0">
                  <c:v>956</c:v>
                </c:pt>
                <c:pt idx="1">
                  <c:v>881</c:v>
                </c:pt>
                <c:pt idx="2">
                  <c:v>635</c:v>
                </c:pt>
                <c:pt idx="3">
                  <c:v>606</c:v>
                </c:pt>
                <c:pt idx="4">
                  <c:v>651</c:v>
                </c:pt>
                <c:pt idx="5">
                  <c:v>701</c:v>
                </c:pt>
                <c:pt idx="6">
                  <c:v>859</c:v>
                </c:pt>
                <c:pt idx="7">
                  <c:v>799</c:v>
                </c:pt>
                <c:pt idx="8">
                  <c:v>706</c:v>
                </c:pt>
                <c:pt idx="9">
                  <c:v>705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17-42FD-858E-C2F26B1DB6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899776"/>
        <c:axId val="205773568"/>
      </c:lineChart>
      <c:catAx>
        <c:axId val="20589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73568"/>
        <c:crosses val="autoZero"/>
        <c:auto val="1"/>
        <c:lblAlgn val="ctr"/>
        <c:lblOffset val="100"/>
        <c:noMultiLvlLbl val="0"/>
      </c:catAx>
      <c:valAx>
        <c:axId val="20577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8997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Evolution des inaptes partiels CAP</a:t>
            </a:r>
            <a:r>
              <a:rPr lang="fr-FR" sz="100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BEP</a:t>
            </a:r>
            <a:r>
              <a:rPr lang="fr-FR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Académie Orléans-Tours</a:t>
            </a:r>
          </a:p>
        </c:rich>
      </c:tx>
      <c:layout>
        <c:manualLayout>
          <c:xMode val="edge"/>
          <c:yMode val="edge"/>
          <c:x val="0.27025120297462818"/>
          <c:y val="1.805086979059577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534066506149541"/>
          <c:y val="0.10009827784981212"/>
          <c:w val="0.84238936248671392"/>
          <c:h val="0.69497879067996993"/>
        </c:manualLayout>
      </c:layout>
      <c:lineChart>
        <c:grouping val="standard"/>
        <c:varyColors val="0"/>
        <c:ser>
          <c:idx val="0"/>
          <c:order val="0"/>
          <c:tx>
            <c:v>Inaptes Partiels Garçons</c:v>
          </c:tx>
          <c:spPr>
            <a:ln>
              <a:solidFill>
                <a:srgbClr val="0000FF"/>
              </a:solidFill>
            </a:ln>
          </c:spPr>
          <c:marker>
            <c:symbol val="square"/>
            <c:size val="7"/>
            <c:spPr>
              <a:solidFill>
                <a:srgbClr val="00FFFF"/>
              </a:solidFill>
              <a:ln>
                <a:solidFill>
                  <a:srgbClr val="000000"/>
                </a:solidFill>
              </a:ln>
            </c:spPr>
          </c:marker>
          <c:dLbls>
            <c:spPr>
              <a:solidFill>
                <a:srgbClr val="00FFFF"/>
              </a:solidFill>
              <a:ln>
                <a:solidFill>
                  <a:srgbClr val="000000"/>
                </a:solidFill>
              </a:ln>
            </c:spPr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('EPREUVES ADAPTEES'!$K$3,'EPREUVES ADAPTEES'!$M$3,'EPREUVES ADAPTEES'!$O$3,'EPREUVES ADAPTEES'!$Q$3,'EPREUVES ADAPTEES'!$S$3,'EPREUVES ADAPTEES'!$U$3,'EPREUVES ADAPTEES'!$W$3,'EPREUVES ADAPTEES'!$Y$3,'EPREUVES ADAPTEES'!$AA$3,'EPREUVES ADAPTEES'!$AC$3)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('EPREUVES ADAPTEES'!$K$6,'EPREUVES ADAPTEES'!$M$6,'EPREUVES ADAPTEES'!$O$6,'EPREUVES ADAPTEES'!$Q$6,'EPREUVES ADAPTEES'!$S$6,'EPREUVES ADAPTEES'!$U$6,'EPREUVES ADAPTEES'!$W$6,'EPREUVES ADAPTEES'!$Y$6,'EPREUVES ADAPTEES'!$AA$6,'EPREUVES ADAPTEES'!$AC$6)</c:f>
              <c:numCache>
                <c:formatCode>0.00%</c:formatCode>
                <c:ptCount val="7"/>
                <c:pt idx="0">
                  <c:v>1.4999999999999999E-2</c:v>
                </c:pt>
                <c:pt idx="1">
                  <c:v>1.0966693744922826E-2</c:v>
                </c:pt>
                <c:pt idx="2">
                  <c:v>1.5508559919436051E-2</c:v>
                </c:pt>
                <c:pt idx="3">
                  <c:v>1.6436688311688315E-2</c:v>
                </c:pt>
                <c:pt idx="4">
                  <c:v>1.9400000000000001E-2</c:v>
                </c:pt>
                <c:pt idx="5">
                  <c:v>2.3571883627097001E-2</c:v>
                </c:pt>
                <c:pt idx="6">
                  <c:v>2.2599999999999999E-2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68-4111-852D-8F9301A0DE45}"/>
            </c:ext>
          </c:extLst>
        </c:ser>
        <c:ser>
          <c:idx val="1"/>
          <c:order val="1"/>
          <c:tx>
            <c:v>Inaptes Partiels Filles</c:v>
          </c:tx>
          <c:spPr>
            <a:ln>
              <a:solidFill>
                <a:srgbClr val="FF33CC"/>
              </a:solidFill>
            </a:ln>
          </c:spPr>
          <c:marker>
            <c:symbol val="diamond"/>
            <c:size val="10"/>
            <c:spPr>
              <a:solidFill>
                <a:srgbClr val="990099"/>
              </a:solidFill>
              <a:ln>
                <a:solidFill>
                  <a:srgbClr val="000000"/>
                </a:solidFill>
              </a:ln>
            </c:spPr>
          </c:marker>
          <c:dLbls>
            <c:dLbl>
              <c:idx val="0"/>
              <c:layout>
                <c:manualLayout>
                  <c:x val="-4.8832056370312203E-2"/>
                  <c:y val="-5.97148117716708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68-4111-852D-8F9301A0DE45}"/>
                </c:ext>
              </c:extLst>
            </c:dLbl>
            <c:dLbl>
              <c:idx val="1"/>
              <c:layout>
                <c:manualLayout>
                  <c:x val="-4.7035111177140591E-2"/>
                  <c:y val="-4.90196216036104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468-4111-852D-8F9301A0DE45}"/>
                </c:ext>
              </c:extLst>
            </c:dLbl>
            <c:dLbl>
              <c:idx val="2"/>
              <c:layout>
                <c:manualLayout>
                  <c:x val="-5.6019837142998637E-2"/>
                  <c:y val="-7.39750653290848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68-4111-852D-8F9301A0DE45}"/>
                </c:ext>
              </c:extLst>
            </c:dLbl>
            <c:dLbl>
              <c:idx val="3"/>
              <c:layout>
                <c:manualLayout>
                  <c:x val="-4.8832056370312203E-2"/>
                  <c:y val="-6.32798751610243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468-4111-852D-8F9301A0DE45}"/>
                </c:ext>
              </c:extLst>
            </c:dLbl>
            <c:dLbl>
              <c:idx val="4"/>
              <c:layout>
                <c:manualLayout>
                  <c:x val="-5.6019837142998637E-2"/>
                  <c:y val="-8.46702554971453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468-4111-852D-8F9301A0DE45}"/>
                </c:ext>
              </c:extLst>
            </c:dLbl>
            <c:dLbl>
              <c:idx val="5"/>
              <c:layout>
                <c:manualLayout>
                  <c:x val="-5.0629001563483808E-2"/>
                  <c:y val="-5.61497483823173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468-4111-852D-8F9301A0DE45}"/>
                </c:ext>
              </c:extLst>
            </c:dLbl>
            <c:spPr>
              <a:solidFill>
                <a:srgbClr val="FFCCFF"/>
              </a:solidFill>
              <a:ln>
                <a:solidFill>
                  <a:srgbClr val="990099"/>
                </a:solidFill>
              </a:ln>
            </c:spPr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('EPREUVES ADAPTEES'!$K$3,'EPREUVES ADAPTEES'!$M$3,'EPREUVES ADAPTEES'!$O$3,'EPREUVES ADAPTEES'!$Q$3,'EPREUVES ADAPTEES'!$S$3,'EPREUVES ADAPTEES'!$U$3,'EPREUVES ADAPTEES'!$W$3,'EPREUVES ADAPTEES'!$Y$3,'EPREUVES ADAPTEES'!$AA$3,'EPREUVES ADAPTEES'!$AC$3)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('EPREUVES ADAPTEES'!$K$7,'EPREUVES ADAPTEES'!$M$7,'EPREUVES ADAPTEES'!$O$7,'EPREUVES ADAPTEES'!$Q$7,'EPREUVES ADAPTEES'!$S$7,'EPREUVES ADAPTEES'!$U$7,'EPREUVES ADAPTEES'!$W$7,'EPREUVES ADAPTEES'!$Y$7,'EPREUVES ADAPTEES'!$AA$7,'EPREUVES ADAPTEES'!$AC$7)</c:f>
              <c:numCache>
                <c:formatCode>0.00%</c:formatCode>
                <c:ptCount val="7"/>
                <c:pt idx="0">
                  <c:v>3.1E-2</c:v>
                </c:pt>
                <c:pt idx="1">
                  <c:v>3.5999999999999997E-2</c:v>
                </c:pt>
                <c:pt idx="2">
                  <c:v>4.0492387431162936E-2</c:v>
                </c:pt>
                <c:pt idx="3">
                  <c:v>4.6548956661316206E-2</c:v>
                </c:pt>
                <c:pt idx="4">
                  <c:v>4.6899999999999997E-2</c:v>
                </c:pt>
                <c:pt idx="5">
                  <c:v>4.5159194282001297E-2</c:v>
                </c:pt>
                <c:pt idx="6">
                  <c:v>5.33E-2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2468-4111-852D-8F9301A0DE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741696"/>
        <c:axId val="203435968"/>
      </c:lineChart>
      <c:catAx>
        <c:axId val="203741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203435968"/>
        <c:crosses val="autoZero"/>
        <c:auto val="1"/>
        <c:lblAlgn val="ctr"/>
        <c:lblOffset val="100"/>
        <c:noMultiLvlLbl val="0"/>
      </c:catAx>
      <c:valAx>
        <c:axId val="203435968"/>
        <c:scaling>
          <c:orientation val="minMax"/>
          <c:min val="1.0000000000000002E-2"/>
        </c:scaling>
        <c:delete val="0"/>
        <c:axPos val="l"/>
        <c:majorGridlines>
          <c:spPr>
            <a:ln>
              <a:solidFill>
                <a:srgbClr val="000000"/>
              </a:solidFill>
            </a:ln>
          </c:spPr>
        </c:majorGridlines>
        <c:numFmt formatCode="0.00%" sourceLinked="1"/>
        <c:majorTickMark val="none"/>
        <c:minorTickMark val="none"/>
        <c:tickLblPos val="nextTo"/>
        <c:spPr>
          <a:solidFill>
            <a:srgbClr val="FFFFFF"/>
          </a:solidFill>
          <a:ln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203741696"/>
        <c:crosses val="autoZero"/>
        <c:crossBetween val="between"/>
      </c:valAx>
      <c:spPr>
        <a:solidFill>
          <a:srgbClr val="FFFFFF"/>
        </a:solidFill>
        <a:ln>
          <a:solidFill>
            <a:srgbClr val="000000"/>
          </a:solidFill>
        </a:ln>
      </c:spPr>
    </c:plotArea>
    <c:legend>
      <c:legendPos val="r"/>
      <c:layout>
        <c:manualLayout>
          <c:xMode val="edge"/>
          <c:yMode val="edge"/>
          <c:x val="2.1090909090909091E-2"/>
          <c:y val="0.8864692931546011"/>
          <c:w val="0.94805509641873542"/>
          <c:h val="7.5457514129019923E-2"/>
        </c:manualLayout>
      </c:layout>
      <c:overlay val="0"/>
      <c:spPr>
        <a:solidFill>
          <a:srgbClr val="FFFFFF"/>
        </a:solidFill>
      </c:spPr>
      <c:txPr>
        <a:bodyPr/>
        <a:lstStyle/>
        <a:p>
          <a:pPr>
            <a:defRPr>
              <a:solidFill>
                <a:srgbClr val="000000"/>
              </a:solidFill>
              <a:latin typeface="Arial" pitchFamily="34" charset="0"/>
              <a:cs typeface="Arial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rgbClr val="FFFFFF"/>
    </a:solidFill>
    <a:ln>
      <a:solidFill>
        <a:srgbClr val="000000"/>
      </a:solidFill>
    </a:ln>
  </c:sp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dynamique2</c:name>
    <c:fmtId val="73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9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solidFill>
            <a:schemeClr val="accent1"/>
          </a:solidFill>
          <a:ln w="28575" cap="rnd" cmpd="sng" algn="ctr">
            <a:solidFill>
              <a:schemeClr val="accent3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 cap="flat" cmpd="sng" algn="ctr">
              <a:solidFill>
                <a:schemeClr val="accent3"/>
              </a:solidFill>
              <a:prstDash val="solid"/>
              <a:round/>
            </a:ln>
            <a:effectLst/>
          </c:spPr>
        </c:marker>
      </c:pivotFmt>
      <c:pivotFmt>
        <c:idx val="292"/>
        <c:spPr>
          <a:solidFill>
            <a:schemeClr val="accent1"/>
          </a:solidFill>
          <a:ln w="28575" cap="rnd" cmpd="sng" algn="ctr">
            <a:solidFill>
              <a:schemeClr val="accent1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</a:ln>
            <a:effectLst/>
          </c:spPr>
        </c:marker>
      </c:pivotFmt>
      <c:pivotFmt>
        <c:idx val="293"/>
        <c:spPr>
          <a:solidFill>
            <a:schemeClr val="accent1"/>
          </a:solidFill>
          <a:ln w="28575" cap="rnd" cmpd="sng" algn="ctr">
            <a:solidFill>
              <a:schemeClr val="accent2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</a:ln>
            <a:effectLst/>
          </c:spPr>
        </c:marker>
      </c:pivotFmt>
      <c:pivotFmt>
        <c:idx val="294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95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96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97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EFFECTIFS'!$B$23:$B$24</c:f>
              <c:strCache>
                <c:ptCount val="1"/>
                <c:pt idx="0">
                  <c:v>JUDO</c:v>
                </c:pt>
              </c:strCache>
            </c:strRef>
          </c:tx>
          <c:spPr>
            <a:ln w="28575" cap="rnd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1"/>
              </a:soli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EFFECTIFS'!$B$25:$B$34</c:f>
              <c:numCache>
                <c:formatCode>0.00</c:formatCode>
                <c:ptCount val="10"/>
                <c:pt idx="0">
                  <c:v>13.87</c:v>
                </c:pt>
                <c:pt idx="1">
                  <c:v>12.333333333333334</c:v>
                </c:pt>
                <c:pt idx="3">
                  <c:v>13.222222222222221</c:v>
                </c:pt>
                <c:pt idx="4">
                  <c:v>12.6</c:v>
                </c:pt>
                <c:pt idx="5">
                  <c:v>15.071428571428571</c:v>
                </c:pt>
                <c:pt idx="6">
                  <c:v>11.214285714285714</c:v>
                </c:pt>
                <c:pt idx="7">
                  <c:v>13.428570000000001</c:v>
                </c:pt>
                <c:pt idx="8">
                  <c:v>11.42</c:v>
                </c:pt>
                <c:pt idx="9">
                  <c:v>14.111111111111111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D8E-4DFD-B27F-2E3F2AF01658}"/>
            </c:ext>
          </c:extLst>
        </c:ser>
        <c:ser>
          <c:idx val="1"/>
          <c:order val="1"/>
          <c:tx>
            <c:strRef>
              <c:f>'TCD MOYENNES ET EFFECTIFS'!$C$23:$C$24</c:f>
              <c:strCache>
                <c:ptCount val="1"/>
                <c:pt idx="0">
                  <c:v>SAVATE BOXE FRANCAISE</c:v>
                </c:pt>
              </c:strCache>
            </c:strRef>
          </c:tx>
          <c:spPr>
            <a:ln w="28575" cap="rnd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2"/>
              </a:soli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EFFECTIFS'!$C$25:$C$34</c:f>
              <c:numCache>
                <c:formatCode>0.00</c:formatCode>
                <c:ptCount val="10"/>
                <c:pt idx="1">
                  <c:v>12.63076923076923</c:v>
                </c:pt>
                <c:pt idx="2">
                  <c:v>10.4</c:v>
                </c:pt>
                <c:pt idx="4">
                  <c:v>13.23</c:v>
                </c:pt>
                <c:pt idx="5">
                  <c:v>13.5</c:v>
                </c:pt>
                <c:pt idx="6">
                  <c:v>11.625</c:v>
                </c:pt>
                <c:pt idx="7">
                  <c:v>11.20909</c:v>
                </c:pt>
                <c:pt idx="8">
                  <c:v>11.082608695652173</c:v>
                </c:pt>
                <c:pt idx="9">
                  <c:v>11.895774647887324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D8E-4DFD-B27F-2E3F2AF016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898240"/>
        <c:axId val="205771264"/>
      </c:lineChart>
      <c:catAx>
        <c:axId val="20589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71264"/>
        <c:crosses val="autoZero"/>
        <c:auto val="1"/>
        <c:lblAlgn val="ctr"/>
        <c:lblOffset val="100"/>
        <c:noMultiLvlLbl val="0"/>
      </c:catAx>
      <c:valAx>
        <c:axId val="205771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8982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dynamique1</c:name>
    <c:fmtId val="57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 w="28575" cap="rnd" cmpd="sng" algn="ctr">
            <a:solidFill>
              <a:schemeClr val="accent3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 cap="flat" cmpd="sng" algn="ctr">
              <a:solidFill>
                <a:schemeClr val="accent3"/>
              </a:solidFill>
              <a:prstDash val="solid"/>
              <a:round/>
            </a:ln>
            <a:effectLst/>
          </c:spPr>
        </c:marker>
      </c:pivotFmt>
      <c:pivotFmt>
        <c:idx val="13"/>
        <c:spPr>
          <a:solidFill>
            <a:schemeClr val="accent1"/>
          </a:solidFill>
          <a:ln w="28575" cap="rnd" cmpd="sng" algn="ctr">
            <a:solidFill>
              <a:schemeClr val="accent1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</a:ln>
            <a:effectLst/>
          </c:spPr>
        </c:marker>
      </c:pivotFmt>
      <c:pivotFmt>
        <c:idx val="14"/>
        <c:spPr>
          <a:solidFill>
            <a:schemeClr val="accent1"/>
          </a:solidFill>
          <a:ln w="28575" cap="rnd" cmpd="sng" algn="ctr">
            <a:solidFill>
              <a:schemeClr val="accent2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</a:ln>
            <a:effectLst/>
          </c:spPr>
        </c:marker>
      </c:pivotFmt>
      <c:pivotFmt>
        <c:idx val="15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16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17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18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</c:pivotFmts>
    <c:plotArea>
      <c:layout>
        <c:manualLayout>
          <c:layoutTarget val="inner"/>
          <c:xMode val="edge"/>
          <c:yMode val="edge"/>
          <c:x val="0.15944159628021576"/>
          <c:y val="3.7154989384288746E-2"/>
          <c:w val="0.82152067440168108"/>
          <c:h val="0.68916403363592293"/>
        </c:manualLayout>
      </c:layout>
      <c:lineChart>
        <c:grouping val="standard"/>
        <c:varyColors val="0"/>
        <c:ser>
          <c:idx val="0"/>
          <c:order val="0"/>
          <c:tx>
            <c:strRef>
              <c:f>'TCD MOYENNES ET EFFECTIFS'!$B$3:$B$4</c:f>
              <c:strCache>
                <c:ptCount val="1"/>
                <c:pt idx="0">
                  <c:v>JUDO</c:v>
                </c:pt>
              </c:strCache>
            </c:strRef>
          </c:tx>
          <c:spPr>
            <a:ln w="28575" cap="rnd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1"/>
              </a:soli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EFFECTIFS'!$A$5:$A$14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EFFECTIFS'!$B$5:$B$14</c:f>
              <c:numCache>
                <c:formatCode>General</c:formatCode>
                <c:ptCount val="10"/>
                <c:pt idx="0">
                  <c:v>81</c:v>
                </c:pt>
                <c:pt idx="1">
                  <c:v>3</c:v>
                </c:pt>
                <c:pt idx="3">
                  <c:v>9</c:v>
                </c:pt>
                <c:pt idx="4">
                  <c:v>25</c:v>
                </c:pt>
                <c:pt idx="5">
                  <c:v>7</c:v>
                </c:pt>
                <c:pt idx="6">
                  <c:v>7</c:v>
                </c:pt>
                <c:pt idx="7">
                  <c:v>14</c:v>
                </c:pt>
                <c:pt idx="8">
                  <c:v>26</c:v>
                </c:pt>
                <c:pt idx="9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811-4D77-97EB-4B0586B527E9}"/>
            </c:ext>
          </c:extLst>
        </c:ser>
        <c:ser>
          <c:idx val="1"/>
          <c:order val="1"/>
          <c:tx>
            <c:strRef>
              <c:f>'TCD MOYENNES ET EFFECTIFS'!$C$3:$C$4</c:f>
              <c:strCache>
                <c:ptCount val="1"/>
                <c:pt idx="0">
                  <c:v>SAVATE BOXE FRANCAISE</c:v>
                </c:pt>
              </c:strCache>
            </c:strRef>
          </c:tx>
          <c:spPr>
            <a:ln w="28575" cap="rnd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2"/>
              </a:soli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EFFECTIFS'!$A$5:$A$14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EFFECTIFS'!$C$5:$C$14</c:f>
              <c:numCache>
                <c:formatCode>General</c:formatCode>
                <c:ptCount val="10"/>
                <c:pt idx="0">
                  <c:v>8</c:v>
                </c:pt>
                <c:pt idx="1">
                  <c:v>13</c:v>
                </c:pt>
                <c:pt idx="2">
                  <c:v>35</c:v>
                </c:pt>
                <c:pt idx="4">
                  <c:v>49</c:v>
                </c:pt>
                <c:pt idx="5">
                  <c:v>1</c:v>
                </c:pt>
                <c:pt idx="6">
                  <c:v>8</c:v>
                </c:pt>
                <c:pt idx="7">
                  <c:v>24</c:v>
                </c:pt>
                <c:pt idx="8">
                  <c:v>29</c:v>
                </c:pt>
                <c:pt idx="9">
                  <c:v>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811-4D77-97EB-4B0586B527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126080"/>
        <c:axId val="205769536"/>
      </c:lineChart>
      <c:catAx>
        <c:axId val="206126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69536"/>
        <c:crosses val="autoZero"/>
        <c:auto val="1"/>
        <c:lblAlgn val="ctr"/>
        <c:lblOffset val="100"/>
        <c:noMultiLvlLbl val="0"/>
      </c:catAx>
      <c:valAx>
        <c:axId val="20576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61260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dynamique4</c:name>
    <c:fmtId val="64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9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2"/>
        <c:spPr>
          <a:solidFill>
            <a:schemeClr val="accent1"/>
          </a:solidFill>
          <a:ln w="28575" cap="rnd" cmpd="sng" algn="ctr">
            <a:solidFill>
              <a:schemeClr val="accent3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 cap="flat" cmpd="sng" algn="ctr">
              <a:solidFill>
                <a:schemeClr val="accent3"/>
              </a:solidFill>
              <a:prstDash val="solid"/>
              <a:round/>
            </a:ln>
            <a:effectLst/>
          </c:spPr>
        </c:marker>
      </c:pivotFmt>
      <c:pivotFmt>
        <c:idx val="293"/>
        <c:spPr>
          <a:solidFill>
            <a:schemeClr val="accent1"/>
          </a:solidFill>
          <a:ln w="28575" cap="rnd" cmpd="sng" algn="ctr">
            <a:solidFill>
              <a:schemeClr val="accent1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</a:ln>
            <a:effectLst/>
          </c:spPr>
        </c:marker>
      </c:pivotFmt>
      <c:pivotFmt>
        <c:idx val="294"/>
        <c:spPr>
          <a:solidFill>
            <a:schemeClr val="accent1"/>
          </a:solidFill>
          <a:ln w="28575" cap="rnd" cmpd="sng" algn="ctr">
            <a:solidFill>
              <a:schemeClr val="accent2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</a:ln>
            <a:effectLst/>
          </c:spPr>
        </c:marker>
      </c:pivotFmt>
      <c:pivotFmt>
        <c:idx val="295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96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97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298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EFFECTIFS'!$B$65:$B$66</c:f>
              <c:strCache>
                <c:ptCount val="1"/>
                <c:pt idx="0">
                  <c:v>JUDO</c:v>
                </c:pt>
              </c:strCache>
            </c:strRef>
          </c:tx>
          <c:spPr>
            <a:ln w="28575" cap="rnd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1"/>
              </a:soli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EFFECTIFS'!$A$67:$A$76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EFFECTIFS'!$B$67:$B$76</c:f>
              <c:numCache>
                <c:formatCode>0.00</c:formatCode>
                <c:ptCount val="10"/>
                <c:pt idx="0">
                  <c:v>14.35</c:v>
                </c:pt>
                <c:pt idx="1">
                  <c:v>11.122916666666669</c:v>
                </c:pt>
                <c:pt idx="2">
                  <c:v>12.409090909090908</c:v>
                </c:pt>
                <c:pt idx="3">
                  <c:v>13.3125</c:v>
                </c:pt>
                <c:pt idx="4">
                  <c:v>13.2</c:v>
                </c:pt>
                <c:pt idx="6">
                  <c:v>12</c:v>
                </c:pt>
                <c:pt idx="7">
                  <c:v>15.442310000000001</c:v>
                </c:pt>
                <c:pt idx="8">
                  <c:v>12.6875</c:v>
                </c:pt>
                <c:pt idx="9">
                  <c:v>15.80952380952381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63D-4D9A-9986-FF08CE418A15}"/>
            </c:ext>
          </c:extLst>
        </c:ser>
        <c:ser>
          <c:idx val="1"/>
          <c:order val="1"/>
          <c:tx>
            <c:strRef>
              <c:f>'TCD MOYENNES ET EFFECTIFS'!$C$65:$C$66</c:f>
              <c:strCache>
                <c:ptCount val="1"/>
                <c:pt idx="0">
                  <c:v>SAVATE BOXE FRANCAISE</c:v>
                </c:pt>
              </c:strCache>
            </c:strRef>
          </c:tx>
          <c:spPr>
            <a:ln w="28575" cap="rnd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2"/>
              </a:soli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EFFECTIFS'!$A$67:$A$76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EFFECTIFS'!$C$67:$C$76</c:f>
              <c:numCache>
                <c:formatCode>0.00</c:formatCode>
                <c:ptCount val="10"/>
                <c:pt idx="1">
                  <c:v>13.284905660377362</c:v>
                </c:pt>
                <c:pt idx="2">
                  <c:v>12.876543209876543</c:v>
                </c:pt>
                <c:pt idx="4">
                  <c:v>13.28</c:v>
                </c:pt>
                <c:pt idx="5">
                  <c:v>13.107142857142858</c:v>
                </c:pt>
                <c:pt idx="6">
                  <c:v>13.778846153846153</c:v>
                </c:pt>
                <c:pt idx="7">
                  <c:v>13.197139999999999</c:v>
                </c:pt>
                <c:pt idx="8">
                  <c:v>12.915517241379311</c:v>
                </c:pt>
                <c:pt idx="9">
                  <c:v>13.3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63D-4D9A-9986-FF08CE418A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527936"/>
        <c:axId val="207888960"/>
      </c:lineChart>
      <c:catAx>
        <c:axId val="20752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888960"/>
        <c:crosses val="autoZero"/>
        <c:auto val="1"/>
        <c:lblAlgn val="ctr"/>
        <c:lblOffset val="100"/>
        <c:noMultiLvlLbl val="0"/>
      </c:catAx>
      <c:valAx>
        <c:axId val="207888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5279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dynamique3</c:name>
    <c:fmtId val="64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5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6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7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8"/>
        <c:spPr>
          <a:solidFill>
            <a:schemeClr val="accent1"/>
          </a:solidFill>
          <a:ln w="28575" cap="rnd" cmpd="sng" algn="ctr">
            <a:solidFill>
              <a:schemeClr val="accent3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 cap="flat" cmpd="sng" algn="ctr">
              <a:solidFill>
                <a:schemeClr val="accent3"/>
              </a:solidFill>
              <a:prstDash val="solid"/>
              <a:round/>
            </a:ln>
            <a:effectLst/>
          </c:spPr>
        </c:marker>
      </c:pivotFmt>
      <c:pivotFmt>
        <c:idx val="129"/>
        <c:spPr>
          <a:solidFill>
            <a:schemeClr val="accent1"/>
          </a:solidFill>
          <a:ln w="28575" cap="rnd" cmpd="sng" algn="ctr">
            <a:solidFill>
              <a:schemeClr val="accent1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</a:ln>
            <a:effectLst/>
          </c:spPr>
        </c:marker>
      </c:pivotFmt>
      <c:pivotFmt>
        <c:idx val="130"/>
        <c:spPr>
          <a:solidFill>
            <a:schemeClr val="accent1"/>
          </a:solidFill>
          <a:ln w="28575" cap="rnd" cmpd="sng" algn="ctr">
            <a:solidFill>
              <a:schemeClr val="accent2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</a:ln>
            <a:effectLst/>
          </c:spPr>
        </c:marker>
      </c:pivotFmt>
      <c:pivotFmt>
        <c:idx val="131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132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133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  <c:pivotFmt>
        <c:idx val="134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rker>
      </c:pivotFmt>
    </c:pivotFmts>
    <c:plotArea>
      <c:layout>
        <c:manualLayout>
          <c:layoutTarget val="inner"/>
          <c:xMode val="edge"/>
          <c:yMode val="edge"/>
          <c:x val="0.16074238669020718"/>
          <c:y val="2.4411198600174978E-2"/>
          <c:w val="0.83925761330979287"/>
          <c:h val="0.7397266841644794"/>
        </c:manualLayout>
      </c:layout>
      <c:lineChart>
        <c:grouping val="standard"/>
        <c:varyColors val="0"/>
        <c:ser>
          <c:idx val="0"/>
          <c:order val="0"/>
          <c:tx>
            <c:strRef>
              <c:f>'TCD MOYENNES ET EFFECTIFS'!$B$45:$B$46</c:f>
              <c:strCache>
                <c:ptCount val="1"/>
                <c:pt idx="0">
                  <c:v>JUDO</c:v>
                </c:pt>
              </c:strCache>
            </c:strRef>
          </c:tx>
          <c:spPr>
            <a:ln w="28575" cap="rnd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1"/>
              </a:soli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EFFECTIFS'!$A$47:$A$56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EFFECTIFS'!$B$47:$B$56</c:f>
              <c:numCache>
                <c:formatCode>General</c:formatCode>
                <c:ptCount val="10"/>
                <c:pt idx="0">
                  <c:v>60</c:v>
                </c:pt>
                <c:pt idx="1">
                  <c:v>48</c:v>
                </c:pt>
                <c:pt idx="2">
                  <c:v>11</c:v>
                </c:pt>
                <c:pt idx="3">
                  <c:v>16</c:v>
                </c:pt>
                <c:pt idx="4">
                  <c:v>57</c:v>
                </c:pt>
                <c:pt idx="6">
                  <c:v>1</c:v>
                </c:pt>
                <c:pt idx="7">
                  <c:v>26</c:v>
                </c:pt>
                <c:pt idx="8">
                  <c:v>16</c:v>
                </c:pt>
                <c:pt idx="9">
                  <c:v>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E9D-47EA-A8D9-96BEF328B3CA}"/>
            </c:ext>
          </c:extLst>
        </c:ser>
        <c:ser>
          <c:idx val="1"/>
          <c:order val="1"/>
          <c:tx>
            <c:strRef>
              <c:f>'TCD MOYENNES ET EFFECTIFS'!$C$45:$C$46</c:f>
              <c:strCache>
                <c:ptCount val="1"/>
                <c:pt idx="0">
                  <c:v>SAVATE BOXE FRANCAISE</c:v>
                </c:pt>
              </c:strCache>
            </c:strRef>
          </c:tx>
          <c:spPr>
            <a:ln w="28575" cap="rnd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2"/>
              </a:soli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'TCD MOYENNES ET EFFECTIFS'!$A$47:$A$56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EFFECTIFS'!$C$47:$C$56</c:f>
              <c:numCache>
                <c:formatCode>General</c:formatCode>
                <c:ptCount val="10"/>
                <c:pt idx="0">
                  <c:v>10</c:v>
                </c:pt>
                <c:pt idx="1">
                  <c:v>53</c:v>
                </c:pt>
                <c:pt idx="2">
                  <c:v>81</c:v>
                </c:pt>
                <c:pt idx="4">
                  <c:v>48</c:v>
                </c:pt>
                <c:pt idx="5">
                  <c:v>14</c:v>
                </c:pt>
                <c:pt idx="6">
                  <c:v>52</c:v>
                </c:pt>
                <c:pt idx="7">
                  <c:v>35</c:v>
                </c:pt>
                <c:pt idx="8">
                  <c:v>119</c:v>
                </c:pt>
                <c:pt idx="9">
                  <c:v>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E9D-47EA-A8D9-96BEF328B3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899776"/>
        <c:axId val="205773568"/>
      </c:lineChart>
      <c:catAx>
        <c:axId val="20589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73568"/>
        <c:crosses val="autoZero"/>
        <c:auto val="1"/>
        <c:lblAlgn val="ctr"/>
        <c:lblOffset val="100"/>
        <c:noMultiLvlLbl val="0"/>
      </c:catAx>
      <c:valAx>
        <c:axId val="20577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8997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CAPBEP.xlsm]RESUME PAR CE ET ECARTS TYPE!Tableau croisé dynamique13</c:name>
    <c:fmtId val="47"/>
  </c:pivotSource>
  <c:chart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  <c:spPr>
          <a:solidFill>
            <a:srgbClr val="0070C0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rgbClr val="D638BF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ln w="28575">
            <a:solidFill>
              <a:srgbClr val="00B0F0"/>
            </a:solidFill>
          </a:ln>
        </c:spPr>
        <c:marker>
          <c:symbol val="diamond"/>
          <c:size val="6"/>
          <c:spPr>
            <a:ln w="28575">
              <a:solidFill>
                <a:srgbClr val="00B0F0"/>
              </a:solidFill>
            </a:ln>
          </c:spPr>
        </c:marker>
      </c:pivotFmt>
      <c:pivotFmt>
        <c:idx val="18"/>
        <c:spPr>
          <a:ln w="28575">
            <a:solidFill>
              <a:srgbClr val="FF99FF"/>
            </a:solidFill>
          </a:ln>
        </c:spPr>
        <c:marker>
          <c:symbol val="x"/>
          <c:size val="6"/>
          <c:spPr>
            <a:ln w="28575">
              <a:solidFill>
                <a:srgbClr val="FF99FF"/>
              </a:solidFill>
            </a:ln>
          </c:spPr>
        </c:marker>
      </c:pivotFmt>
      <c:pivotFmt>
        <c:idx val="19"/>
        <c:spPr>
          <a:ln w="28575">
            <a:prstDash val="sysDot"/>
          </a:ln>
        </c:spPr>
        <c:marker>
          <c:symbol val="none"/>
        </c:marker>
      </c:pivotFmt>
      <c:pivotFmt>
        <c:idx val="20"/>
        <c:spPr>
          <a:ln w="28575">
            <a:solidFill>
              <a:srgbClr val="E06ACF"/>
            </a:solidFill>
            <a:prstDash val="sysDash"/>
          </a:ln>
        </c:spPr>
        <c:marker>
          <c:symbol val="none"/>
        </c:marker>
      </c:pivotFmt>
      <c:pivotFmt>
        <c:idx val="21"/>
        <c:spPr>
          <a:ln w="28575">
            <a:prstDash val="sysDash"/>
          </a:ln>
        </c:spPr>
        <c:marker>
          <c:symbol val="none"/>
        </c:marker>
      </c:pivotFmt>
      <c:pivotFmt>
        <c:idx val="22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23"/>
      </c:pivotFmt>
      <c:pivotFmt>
        <c:idx val="24"/>
        <c:spPr>
          <a:solidFill>
            <a:srgbClr val="0070C0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rgbClr val="D638BF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ln w="28575">
            <a:solidFill>
              <a:srgbClr val="00B0F0"/>
            </a:solidFill>
          </a:ln>
        </c:spPr>
        <c:marker>
          <c:symbol val="diamond"/>
          <c:size val="6"/>
          <c:spPr>
            <a:ln w="28575">
              <a:solidFill>
                <a:srgbClr val="00B0F0"/>
              </a:solidFill>
            </a:ln>
          </c:spPr>
        </c:marker>
      </c:pivotFmt>
      <c:pivotFmt>
        <c:idx val="27"/>
        <c:spPr>
          <a:ln w="28575">
            <a:solidFill>
              <a:srgbClr val="FF99FF"/>
            </a:solidFill>
          </a:ln>
        </c:spPr>
        <c:marker>
          <c:symbol val="x"/>
          <c:size val="6"/>
          <c:spPr>
            <a:ln w="28575">
              <a:solidFill>
                <a:srgbClr val="FF99FF"/>
              </a:solidFill>
            </a:ln>
          </c:spPr>
        </c:marker>
      </c:pivotFmt>
      <c:pivotFmt>
        <c:idx val="28"/>
        <c:spPr>
          <a:ln w="28575">
            <a:prstDash val="sysDot"/>
          </a:ln>
        </c:spPr>
        <c:marker>
          <c:symbol val="none"/>
        </c:marker>
      </c:pivotFmt>
      <c:pivotFmt>
        <c:idx val="29"/>
        <c:spPr>
          <a:ln w="28575">
            <a:solidFill>
              <a:srgbClr val="E06ACF"/>
            </a:solidFill>
            <a:prstDash val="sysDash"/>
          </a:ln>
        </c:spPr>
        <c:marker>
          <c:symbol val="none"/>
        </c:marker>
      </c:pivotFmt>
      <c:pivotFmt>
        <c:idx val="30"/>
        <c:spPr>
          <a:ln w="28575">
            <a:prstDash val="sysDash"/>
          </a:ln>
        </c:spPr>
        <c:marker>
          <c:symbol val="none"/>
        </c:marker>
      </c:pivotFmt>
      <c:pivotFmt>
        <c:idx val="31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32"/>
        <c:spPr>
          <a:solidFill>
            <a:srgbClr val="0070C0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rgbClr val="D638BF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ln w="28575">
            <a:solidFill>
              <a:srgbClr val="00B0F0"/>
            </a:solidFill>
          </a:ln>
        </c:spPr>
        <c:marker>
          <c:symbol val="diamond"/>
          <c:size val="6"/>
          <c:spPr>
            <a:ln w="28575">
              <a:solidFill>
                <a:srgbClr val="00B0F0"/>
              </a:solidFill>
            </a:ln>
          </c:spPr>
        </c:marker>
      </c:pivotFmt>
      <c:pivotFmt>
        <c:idx val="35"/>
        <c:spPr>
          <a:ln w="28575">
            <a:solidFill>
              <a:srgbClr val="FF99FF"/>
            </a:solidFill>
          </a:ln>
        </c:spPr>
        <c:marker>
          <c:symbol val="x"/>
          <c:size val="6"/>
          <c:spPr>
            <a:ln w="28575">
              <a:solidFill>
                <a:srgbClr val="FF99FF"/>
              </a:solidFill>
            </a:ln>
          </c:spPr>
        </c:marker>
      </c:pivotFmt>
      <c:pivotFmt>
        <c:idx val="36"/>
        <c:spPr>
          <a:ln w="28575">
            <a:prstDash val="sysDot"/>
          </a:ln>
        </c:spPr>
        <c:marker>
          <c:symbol val="none"/>
        </c:marker>
      </c:pivotFmt>
      <c:pivotFmt>
        <c:idx val="37"/>
        <c:spPr>
          <a:ln w="28575">
            <a:solidFill>
              <a:srgbClr val="E06ACF"/>
            </a:solidFill>
            <a:prstDash val="sysDash"/>
          </a:ln>
        </c:spPr>
        <c:marker>
          <c:symbol val="none"/>
        </c:marker>
      </c:pivotFmt>
      <c:pivotFmt>
        <c:idx val="38"/>
        <c:spPr>
          <a:ln w="28575">
            <a:prstDash val="sysDash"/>
          </a:ln>
        </c:spPr>
        <c:marker>
          <c:symbol val="none"/>
        </c:marker>
      </c:pivotFmt>
      <c:pivotFmt>
        <c:idx val="39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6.0636627631906533E-2"/>
          <c:y val="3.980502975092616E-2"/>
          <c:w val="0.83773960351560883"/>
          <c:h val="0.697320818884973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'RESUME PAR CE ET ECARTS TYPE'!$B$4</c:f>
              <c:strCache>
                <c:ptCount val="1"/>
                <c:pt idx="0">
                  <c:v> EFF G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'RESUME PAR CE ET ECARTS TYPE'!$A$5:$A$8</c:f>
              <c:strCache>
                <c:ptCount val="3"/>
                <c:pt idx="0">
                  <c:v>COURSE EN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 PAR CE ET ECARTS TYPE'!$B$5:$B$8</c:f>
              <c:numCache>
                <c:formatCode>General</c:formatCode>
                <c:ptCount val="3"/>
                <c:pt idx="0">
                  <c:v>846</c:v>
                </c:pt>
                <c:pt idx="1">
                  <c:v>2440</c:v>
                </c:pt>
                <c:pt idx="2">
                  <c:v>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BD-44F8-A3D5-D77F79B3977A}"/>
            </c:ext>
          </c:extLst>
        </c:ser>
        <c:ser>
          <c:idx val="1"/>
          <c:order val="1"/>
          <c:tx>
            <c:strRef>
              <c:f>'RESUME PAR CE ET ECARTS TYPE'!$C$4</c:f>
              <c:strCache>
                <c:ptCount val="1"/>
                <c:pt idx="0">
                  <c:v> EFF F</c:v>
                </c:pt>
              </c:strCache>
            </c:strRef>
          </c:tx>
          <c:spPr>
            <a:solidFill>
              <a:srgbClr val="D638B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'RESUME PAR CE ET ECARTS TYPE'!$A$5:$A$8</c:f>
              <c:strCache>
                <c:ptCount val="3"/>
                <c:pt idx="0">
                  <c:v>COURSE EN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 PAR CE ET ECARTS TYPE'!$C$5:$C$8</c:f>
              <c:numCache>
                <c:formatCode>General</c:formatCode>
                <c:ptCount val="3"/>
                <c:pt idx="0">
                  <c:v>211</c:v>
                </c:pt>
                <c:pt idx="1">
                  <c:v>1266</c:v>
                </c:pt>
                <c:pt idx="2">
                  <c:v>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BD-44F8-A3D5-D77F79B3977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05191680"/>
        <c:axId val="162700032"/>
      </c:barChart>
      <c:lineChart>
        <c:grouping val="standard"/>
        <c:varyColors val="0"/>
        <c:ser>
          <c:idx val="2"/>
          <c:order val="2"/>
          <c:tx>
            <c:strRef>
              <c:f>'RESUME PAR CE ET ECARTS TYPE'!$D$4</c:f>
              <c:strCache>
                <c:ptCount val="1"/>
                <c:pt idx="0">
                  <c:v> Moy G</c:v>
                </c:pt>
              </c:strCache>
            </c:strRef>
          </c:tx>
          <c:spPr>
            <a:ln w="28575">
              <a:solidFill>
                <a:srgbClr val="00B0F0"/>
              </a:solidFill>
            </a:ln>
          </c:spPr>
          <c:marker>
            <c:symbol val="diamond"/>
            <c:size val="6"/>
            <c:spPr>
              <a:ln w="28575">
                <a:solidFill>
                  <a:srgbClr val="00B0F0"/>
                </a:solidFill>
              </a:ln>
            </c:spPr>
          </c:marker>
          <c:cat>
            <c:strRef>
              <c:f>'RESUME PAR CE ET ECARTS TYPE'!$A$5:$A$8</c:f>
              <c:strCache>
                <c:ptCount val="3"/>
                <c:pt idx="0">
                  <c:v>COURSE EN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 PAR CE ET ECARTS TYPE'!$D$5:$D$8</c:f>
              <c:numCache>
                <c:formatCode>0.00</c:formatCode>
                <c:ptCount val="3"/>
                <c:pt idx="0">
                  <c:v>12.768219832735962</c:v>
                </c:pt>
                <c:pt idx="1">
                  <c:v>13.198639736191261</c:v>
                </c:pt>
                <c:pt idx="2">
                  <c:v>12.157959183673469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EBD-44F8-A3D5-D77F79B3977A}"/>
            </c:ext>
          </c:extLst>
        </c:ser>
        <c:ser>
          <c:idx val="3"/>
          <c:order val="3"/>
          <c:tx>
            <c:strRef>
              <c:f>'RESUME PAR CE ET ECARTS TYPE'!$E$4</c:f>
              <c:strCache>
                <c:ptCount val="1"/>
                <c:pt idx="0">
                  <c:v> Moy F</c:v>
                </c:pt>
              </c:strCache>
            </c:strRef>
          </c:tx>
          <c:spPr>
            <a:ln w="28575">
              <a:solidFill>
                <a:srgbClr val="FF99FF"/>
              </a:solidFill>
            </a:ln>
          </c:spPr>
          <c:marker>
            <c:symbol val="x"/>
            <c:size val="6"/>
            <c:spPr>
              <a:ln w="28575">
                <a:solidFill>
                  <a:srgbClr val="FF99FF"/>
                </a:solidFill>
              </a:ln>
            </c:spPr>
          </c:marker>
          <c:cat>
            <c:strRef>
              <c:f>'RESUME PAR CE ET ECARTS TYPE'!$A$5:$A$8</c:f>
              <c:strCache>
                <c:ptCount val="3"/>
                <c:pt idx="0">
                  <c:v>COURSE EN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 PAR CE ET ECARTS TYPE'!$E$5:$E$8</c:f>
              <c:numCache>
                <c:formatCode>0.00</c:formatCode>
                <c:ptCount val="3"/>
                <c:pt idx="0">
                  <c:v>12.007425742574258</c:v>
                </c:pt>
                <c:pt idx="1">
                  <c:v>13.000803858520902</c:v>
                </c:pt>
                <c:pt idx="2">
                  <c:v>14.04390547263681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EBD-44F8-A3D5-D77F79B3977A}"/>
            </c:ext>
          </c:extLst>
        </c:ser>
        <c:ser>
          <c:idx val="4"/>
          <c:order val="4"/>
          <c:tx>
            <c:strRef>
              <c:f>'RESUME PAR CE ET ECARTS TYPE'!$F$4</c:f>
              <c:strCache>
                <c:ptCount val="1"/>
                <c:pt idx="0">
                  <c:v> Moy Acad CP G</c:v>
                </c:pt>
              </c:strCache>
            </c:strRef>
          </c:tx>
          <c:spPr>
            <a:ln w="28575">
              <a:prstDash val="sysDot"/>
            </a:ln>
          </c:spPr>
          <c:marker>
            <c:symbol val="none"/>
          </c:marker>
          <c:cat>
            <c:strRef>
              <c:f>'RESUME PAR CE ET ECARTS TYPE'!$A$5:$A$8</c:f>
              <c:strCache>
                <c:ptCount val="3"/>
                <c:pt idx="0">
                  <c:v>COURSE EN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 PAR CE ET ECARTS TYPE'!$F$5:$F$8</c:f>
              <c:numCache>
                <c:formatCode>0.00</c:formatCode>
                <c:ptCount val="3"/>
                <c:pt idx="0">
                  <c:v>13.02</c:v>
                </c:pt>
                <c:pt idx="1">
                  <c:v>13.02</c:v>
                </c:pt>
                <c:pt idx="2">
                  <c:v>13.02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EBD-44F8-A3D5-D77F79B3977A}"/>
            </c:ext>
          </c:extLst>
        </c:ser>
        <c:ser>
          <c:idx val="5"/>
          <c:order val="5"/>
          <c:tx>
            <c:strRef>
              <c:f>'RESUME PAR CE ET ECARTS TYPE'!$G$4</c:f>
              <c:strCache>
                <c:ptCount val="1"/>
                <c:pt idx="0">
                  <c:v> Moy Acad CP F</c:v>
                </c:pt>
              </c:strCache>
            </c:strRef>
          </c:tx>
          <c:spPr>
            <a:ln w="28575">
              <a:solidFill>
                <a:srgbClr val="E06ACF"/>
              </a:solidFill>
              <a:prstDash val="sysDash"/>
            </a:ln>
          </c:spPr>
          <c:marker>
            <c:symbol val="none"/>
          </c:marker>
          <c:cat>
            <c:strRef>
              <c:f>'RESUME PAR CE ET ECARTS TYPE'!$A$5:$A$8</c:f>
              <c:strCache>
                <c:ptCount val="3"/>
                <c:pt idx="0">
                  <c:v>COURSE EN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 PAR CE ET ECARTS TYPE'!$G$5:$G$8</c:f>
              <c:numCache>
                <c:formatCode>0.00</c:formatCode>
                <c:ptCount val="3"/>
                <c:pt idx="0">
                  <c:v>13.28</c:v>
                </c:pt>
                <c:pt idx="1">
                  <c:v>13.28</c:v>
                </c:pt>
                <c:pt idx="2">
                  <c:v>13.28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EBD-44F8-A3D5-D77F79B3977A}"/>
            </c:ext>
          </c:extLst>
        </c:ser>
        <c:ser>
          <c:idx val="6"/>
          <c:order val="6"/>
          <c:tx>
            <c:strRef>
              <c:f>'RESUME PAR CE ET ECARTS TYPE'!$H$4</c:f>
              <c:strCache>
                <c:ptCount val="1"/>
                <c:pt idx="0">
                  <c:v> Moy Acad G</c:v>
                </c:pt>
              </c:strCache>
            </c:strRef>
          </c:tx>
          <c:spPr>
            <a:ln w="28575">
              <a:prstDash val="sysDash"/>
            </a:ln>
          </c:spPr>
          <c:marker>
            <c:symbol val="none"/>
          </c:marker>
          <c:cat>
            <c:strRef>
              <c:f>'RESUME PAR CE ET ECARTS TYPE'!$A$5:$A$8</c:f>
              <c:strCache>
                <c:ptCount val="3"/>
                <c:pt idx="0">
                  <c:v>COURSE EN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 PAR CE ET ECARTS TYPE'!$H$5:$H$8</c:f>
              <c:numCache>
                <c:formatCode>0.00</c:formatCode>
                <c:ptCount val="3"/>
                <c:pt idx="0">
                  <c:v>13.2</c:v>
                </c:pt>
                <c:pt idx="1">
                  <c:v>13.2</c:v>
                </c:pt>
                <c:pt idx="2">
                  <c:v>13.2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EBD-44F8-A3D5-D77F79B3977A}"/>
            </c:ext>
          </c:extLst>
        </c:ser>
        <c:ser>
          <c:idx val="7"/>
          <c:order val="7"/>
          <c:tx>
            <c:strRef>
              <c:f>'RESUME PAR CE ET ECARTS TYPE'!$I$4</c:f>
              <c:strCache>
                <c:ptCount val="1"/>
                <c:pt idx="0">
                  <c:v> Moy Acad F</c:v>
                </c:pt>
              </c:strCache>
            </c:strRef>
          </c:tx>
          <c:spPr>
            <a:ln w="28575">
              <a:solidFill>
                <a:srgbClr val="E06ACF"/>
              </a:solidFill>
              <a:prstDash val="sysDot"/>
            </a:ln>
          </c:spPr>
          <c:marker>
            <c:symbol val="none"/>
          </c:marker>
          <c:cat>
            <c:strRef>
              <c:f>'RESUME PAR CE ET ECARTS TYPE'!$A$5:$A$8</c:f>
              <c:strCache>
                <c:ptCount val="3"/>
                <c:pt idx="0">
                  <c:v>COURSE EN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 PAR CE ET ECARTS TYPE'!$I$5:$I$8</c:f>
              <c:numCache>
                <c:formatCode>0.00</c:formatCode>
                <c:ptCount val="3"/>
                <c:pt idx="0">
                  <c:v>12.691444418220438</c:v>
                </c:pt>
                <c:pt idx="1">
                  <c:v>12.691444418220438</c:v>
                </c:pt>
                <c:pt idx="2">
                  <c:v>12.691444418220438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EBD-44F8-A3D5-D77F79B397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395456"/>
        <c:axId val="162700608"/>
      </c:lineChart>
      <c:catAx>
        <c:axId val="2051916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62700032"/>
        <c:crosses val="autoZero"/>
        <c:auto val="1"/>
        <c:lblAlgn val="ctr"/>
        <c:lblOffset val="100"/>
        <c:noMultiLvlLbl val="0"/>
      </c:catAx>
      <c:valAx>
        <c:axId val="1627000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205191680"/>
        <c:crosses val="autoZero"/>
        <c:crossBetween val="between"/>
      </c:valAx>
      <c:valAx>
        <c:axId val="162700608"/>
        <c:scaling>
          <c:orientation val="minMax"/>
          <c:min val="9"/>
        </c:scaling>
        <c:delete val="0"/>
        <c:axPos val="r"/>
        <c:numFmt formatCode="0.00" sourceLinked="1"/>
        <c:majorTickMark val="out"/>
        <c:minorTickMark val="none"/>
        <c:tickLblPos val="nextTo"/>
        <c:crossAx val="205395456"/>
        <c:crosses val="max"/>
        <c:crossBetween val="between"/>
      </c:valAx>
      <c:catAx>
        <c:axId val="2053954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2700608"/>
        <c:crosses val="autoZero"/>
        <c:auto val="1"/>
        <c:lblAlgn val="ctr"/>
        <c:lblOffset val="100"/>
        <c:noMultiLvlLbl val="0"/>
      </c:catAx>
    </c:plotArea>
    <c:legend>
      <c:legendPos val="b"/>
      <c:overlay val="0"/>
    </c:legend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CAPBEP.xlsm]RESUME PAR CE ET ECARTS TYPE!Tableau croisé dynamique14</c:name>
    <c:fmtId val="59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'RESUME PAR CE ET ECARTS TYPE'!$B$27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'RESUME PAR CE ET ECARTS TYPE'!$A$28:$A$31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 PAR CE ET ECARTS TYPE'!$B$28:$B$31</c:f>
              <c:numCache>
                <c:formatCode>0.00</c:formatCode>
                <c:ptCount val="3"/>
                <c:pt idx="0">
                  <c:v>-1.799384384384382</c:v>
                </c:pt>
                <c:pt idx="1">
                  <c:v>-0.7443739601401802</c:v>
                </c:pt>
                <c:pt idx="2">
                  <c:v>1.1293743078626797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75-4D65-A5A9-E2F7E205788F}"/>
            </c:ext>
          </c:extLst>
        </c:ser>
        <c:ser>
          <c:idx val="1"/>
          <c:order val="1"/>
          <c:tx>
            <c:strRef>
              <c:f>'RESUME PAR CE ET ECARTS TYPE'!$C$27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'RESUME PAR CE ET ECARTS TYPE'!$A$28:$A$31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 PAR CE ET ECARTS TYPE'!$C$28:$C$31</c:f>
              <c:numCache>
                <c:formatCode>0.00</c:formatCode>
                <c:ptCount val="3"/>
                <c:pt idx="0">
                  <c:v>0.68953967506475067</c:v>
                </c:pt>
                <c:pt idx="1">
                  <c:v>-0.64689140593450389</c:v>
                </c:pt>
                <c:pt idx="2">
                  <c:v>0.49192672998642983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75-4D65-A5A9-E2F7E205788F}"/>
            </c:ext>
          </c:extLst>
        </c:ser>
        <c:ser>
          <c:idx val="2"/>
          <c:order val="2"/>
          <c:tx>
            <c:strRef>
              <c:f>'RESUME PAR CE ET ECARTS TYPE'!$D$27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'RESUME PAR CE ET ECARTS TYPE'!$A$28:$A$31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 PAR CE ET ECARTS TYPE'!$D$28:$D$31</c:f>
              <c:numCache>
                <c:formatCode>0.00</c:formatCode>
                <c:ptCount val="3"/>
                <c:pt idx="0">
                  <c:v>0.17929261412640329</c:v>
                </c:pt>
                <c:pt idx="1">
                  <c:v>-0.31814893166913372</c:v>
                </c:pt>
                <c:pt idx="2">
                  <c:v>0.91198229266837316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75-4D65-A5A9-E2F7E205788F}"/>
            </c:ext>
          </c:extLst>
        </c:ser>
        <c:ser>
          <c:idx val="3"/>
          <c:order val="3"/>
          <c:tx>
            <c:strRef>
              <c:f>'RESUME PAR CE ET ECARTS TYPE'!$E$27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'RESUME PAR CE ET ECARTS TYPE'!$A$28:$A$31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 PAR CE ET ECARTS TYPE'!$E$28:$E$31</c:f>
              <c:numCache>
                <c:formatCode>0.00</c:formatCode>
                <c:ptCount val="3"/>
                <c:pt idx="0">
                  <c:v>-1</c:v>
                </c:pt>
                <c:pt idx="1">
                  <c:v>-0.90000000000000036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575-4D65-A5A9-E2F7E205788F}"/>
            </c:ext>
          </c:extLst>
        </c:ser>
        <c:ser>
          <c:idx val="4"/>
          <c:order val="4"/>
          <c:tx>
            <c:strRef>
              <c:f>'RESUME PAR CE ET ECARTS TYPE'!$F$27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'RESUME PAR CE ET ECARTS TYPE'!$A$28:$A$31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 PAR CE ET ECARTS TYPE'!$F$28:$F$31</c:f>
              <c:numCache>
                <c:formatCode>0.00</c:formatCode>
                <c:ptCount val="3"/>
                <c:pt idx="0">
                  <c:v>-1.0906678955212215</c:v>
                </c:pt>
                <c:pt idx="1">
                  <c:v>-0.8420841371657346</c:v>
                </c:pt>
                <c:pt idx="2">
                  <c:v>0.9571419073895413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575-4D65-A5A9-E2F7E205788F}"/>
            </c:ext>
          </c:extLst>
        </c:ser>
        <c:ser>
          <c:idx val="5"/>
          <c:order val="5"/>
          <c:tx>
            <c:strRef>
              <c:f>'RESUME PAR CE ET ECARTS TYPE'!$G$27</c:f>
              <c:strCache>
                <c:ptCount val="1"/>
                <c:pt idx="0">
                  <c:v> 2014</c:v>
                </c:pt>
              </c:strCache>
            </c:strRef>
          </c:tx>
          <c:invertIfNegative val="0"/>
          <c:cat>
            <c:strRef>
              <c:f>'RESUME PAR CE ET ECARTS TYPE'!$A$28:$A$31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 PAR CE ET ECARTS TYPE'!$G$28:$G$31</c:f>
              <c:numCache>
                <c:formatCode>0.00</c:formatCode>
                <c:ptCount val="3"/>
                <c:pt idx="0">
                  <c:v>-8.2439363435927504E-2</c:v>
                </c:pt>
                <c:pt idx="1">
                  <c:v>-0.61390155440963134</c:v>
                </c:pt>
                <c:pt idx="2">
                  <c:v>0.49676435406698971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575-4D65-A5A9-E2F7E205788F}"/>
            </c:ext>
          </c:extLst>
        </c:ser>
        <c:ser>
          <c:idx val="6"/>
          <c:order val="6"/>
          <c:tx>
            <c:strRef>
              <c:f>'RESUME PAR CE ET ECARTS TYPE'!$H$27</c:f>
              <c:strCache>
                <c:ptCount val="1"/>
                <c:pt idx="0">
                  <c:v> 2015</c:v>
                </c:pt>
              </c:strCache>
            </c:strRef>
          </c:tx>
          <c:invertIfNegative val="0"/>
          <c:cat>
            <c:strRef>
              <c:f>'RESUME PAR CE ET ECARTS TYPE'!$A$28:$A$31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 PAR CE ET ECARTS TYPE'!$H$28:$H$31</c:f>
              <c:numCache>
                <c:formatCode>0.00</c:formatCode>
                <c:ptCount val="3"/>
                <c:pt idx="0">
                  <c:v>0.20479000000000092</c:v>
                </c:pt>
                <c:pt idx="1">
                  <c:v>-0.70284000000000013</c:v>
                </c:pt>
                <c:pt idx="2">
                  <c:v>1.8999500000000005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575-4D65-A5A9-E2F7E205788F}"/>
            </c:ext>
          </c:extLst>
        </c:ser>
        <c:ser>
          <c:idx val="7"/>
          <c:order val="7"/>
          <c:tx>
            <c:strRef>
              <c:f>'RESUME PAR CE ET ECARTS TYPE'!$I$27</c:f>
              <c:strCache>
                <c:ptCount val="1"/>
                <c:pt idx="0">
                  <c:v> 2016</c:v>
                </c:pt>
              </c:strCache>
            </c:strRef>
          </c:tx>
          <c:invertIfNegative val="0"/>
          <c:cat>
            <c:strRef>
              <c:f>'RESUME PAR CE ET ECARTS TYPE'!$A$28:$A$31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 PAR CE ET ECARTS TYPE'!$I$28:$I$31</c:f>
              <c:numCache>
                <c:formatCode>0.00</c:formatCode>
                <c:ptCount val="3"/>
                <c:pt idx="0">
                  <c:v>3.7878777962488286E-2</c:v>
                </c:pt>
                <c:pt idx="1">
                  <c:v>-0.68227510281650261</c:v>
                </c:pt>
                <c:pt idx="2">
                  <c:v>1.1032162337845985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575-4D65-A5A9-E2F7E205788F}"/>
            </c:ext>
          </c:extLst>
        </c:ser>
        <c:ser>
          <c:idx val="8"/>
          <c:order val="8"/>
          <c:tx>
            <c:strRef>
              <c:f>'RESUME PAR CE ET ECARTS TYPE'!$J$27</c:f>
              <c:strCache>
                <c:ptCount val="1"/>
                <c:pt idx="0">
                  <c:v> 2017</c:v>
                </c:pt>
              </c:strCache>
            </c:strRef>
          </c:tx>
          <c:invertIfNegative val="0"/>
          <c:cat>
            <c:strRef>
              <c:f>'RESUME PAR CE ET ECARTS TYPE'!$A$28:$A$31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 PAR CE ET ECARTS TYPE'!$J$28:$J$31</c:f>
              <c:numCache>
                <c:formatCode>0.00</c:formatCode>
                <c:ptCount val="3"/>
                <c:pt idx="0">
                  <c:v>-0.76079409016170452</c:v>
                </c:pt>
                <c:pt idx="1">
                  <c:v>-0.19783587767035904</c:v>
                </c:pt>
                <c:pt idx="2">
                  <c:v>1.8859462889633409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575-4D65-A5A9-E2F7E20578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5397504"/>
        <c:axId val="205767808"/>
      </c:barChart>
      <c:catAx>
        <c:axId val="2053975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05767808"/>
        <c:crosses val="autoZero"/>
        <c:auto val="1"/>
        <c:lblAlgn val="ctr"/>
        <c:lblOffset val="100"/>
        <c:noMultiLvlLbl val="0"/>
      </c:catAx>
      <c:valAx>
        <c:axId val="205767808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0539750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legend>
      <c:legendPos val="t"/>
      <c:overlay val="0"/>
    </c:legend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dynamique4</c:name>
    <c:fmtId val="5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2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293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4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5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6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7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298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9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300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EFFECTIFS'!$B$65:$B$66</c:f>
              <c:strCache>
                <c:ptCount val="1"/>
                <c:pt idx="0">
                  <c:v>COURSE EN DUREE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'TCD MOYENNES ET EFFECTIFS'!$A$67:$A$76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EFFECTIFS'!$B$67:$B$76</c:f>
              <c:numCache>
                <c:formatCode>0.00</c:formatCode>
                <c:ptCount val="10"/>
                <c:pt idx="0">
                  <c:v>12.97</c:v>
                </c:pt>
                <c:pt idx="1">
                  <c:v>13.887222222222221</c:v>
                </c:pt>
                <c:pt idx="2">
                  <c:v>12.638686131386862</c:v>
                </c:pt>
                <c:pt idx="3">
                  <c:v>11.926385041551253</c:v>
                </c:pt>
                <c:pt idx="4">
                  <c:v>13.4</c:v>
                </c:pt>
                <c:pt idx="5">
                  <c:v>13.302868852459016</c:v>
                </c:pt>
                <c:pt idx="6">
                  <c:v>13.321783625731005</c:v>
                </c:pt>
                <c:pt idx="7">
                  <c:v>12.98757</c:v>
                </c:pt>
                <c:pt idx="8">
                  <c:v>13.009439834024894</c:v>
                </c:pt>
                <c:pt idx="9">
                  <c:v>12.768219832735962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203-444F-89D0-2C572523B720}"/>
            </c:ext>
          </c:extLst>
        </c:ser>
        <c:ser>
          <c:idx val="1"/>
          <c:order val="1"/>
          <c:tx>
            <c:strRef>
              <c:f>'TCD MOYENNES ET EFFECTIFS'!$C$65:$C$66</c:f>
              <c:strCache>
                <c:ptCount val="1"/>
                <c:pt idx="0">
                  <c:v>MUSCULATION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'TCD MOYENNES ET EFFECTIFS'!$A$67:$A$76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EFFECTIFS'!$C$67:$C$76</c:f>
              <c:numCache>
                <c:formatCode>0.00</c:formatCode>
                <c:ptCount val="10"/>
                <c:pt idx="0">
                  <c:v>13.1</c:v>
                </c:pt>
                <c:pt idx="1">
                  <c:v>13.260600375234521</c:v>
                </c:pt>
                <c:pt idx="2">
                  <c:v>13.073825503355707</c:v>
                </c:pt>
                <c:pt idx="3">
                  <c:v>12.864355828220855</c:v>
                </c:pt>
                <c:pt idx="4">
                  <c:v>13.1</c:v>
                </c:pt>
                <c:pt idx="5">
                  <c:v>13.085752259436479</c:v>
                </c:pt>
                <c:pt idx="6">
                  <c:v>12.965915363385466</c:v>
                </c:pt>
                <c:pt idx="7">
                  <c:v>13.30423</c:v>
                </c:pt>
                <c:pt idx="8">
                  <c:v>13.173251748251747</c:v>
                </c:pt>
                <c:pt idx="9">
                  <c:v>13.198639736191261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203-444F-89D0-2C572523B720}"/>
            </c:ext>
          </c:extLst>
        </c:ser>
        <c:ser>
          <c:idx val="2"/>
          <c:order val="2"/>
          <c:tx>
            <c:strRef>
              <c:f>'TCD MOYENNES ET EFFECTIFS'!$D$65:$D$66</c:f>
              <c:strCache>
                <c:ptCount val="1"/>
                <c:pt idx="0">
                  <c:v>STEP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'TCD MOYENNES ET EFFECTIFS'!$A$67:$A$76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EFFECTIFS'!$D$67:$D$76</c:f>
              <c:numCache>
                <c:formatCode>0.00</c:formatCode>
                <c:ptCount val="10"/>
                <c:pt idx="1">
                  <c:v>11.783720930232558</c:v>
                </c:pt>
                <c:pt idx="2">
                  <c:v>12.567164179104477</c:v>
                </c:pt>
                <c:pt idx="3">
                  <c:v>10.940566037735847</c:v>
                </c:pt>
                <c:pt idx="4">
                  <c:v>12</c:v>
                </c:pt>
                <c:pt idx="5">
                  <c:v>12.332835820895523</c:v>
                </c:pt>
                <c:pt idx="6">
                  <c:v>13.177840909090911</c:v>
                </c:pt>
                <c:pt idx="7">
                  <c:v>11.931559999999999</c:v>
                </c:pt>
                <c:pt idx="8">
                  <c:v>12.512195121951219</c:v>
                </c:pt>
                <c:pt idx="9">
                  <c:v>12.157959183673469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203-444F-89D0-2C572523B7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527936"/>
        <c:axId val="207888960"/>
      </c:lineChart>
      <c:catAx>
        <c:axId val="20752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888960"/>
        <c:crosses val="autoZero"/>
        <c:auto val="1"/>
        <c:lblAlgn val="ctr"/>
        <c:lblOffset val="100"/>
        <c:noMultiLvlLbl val="0"/>
      </c:catAx>
      <c:valAx>
        <c:axId val="207888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5279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dynamique3</c:name>
    <c:fmtId val="47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8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129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30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31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32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33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134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35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36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EFFECTIFS'!$B$45:$B$46</c:f>
              <c:strCache>
                <c:ptCount val="1"/>
                <c:pt idx="0">
                  <c:v>COURSE EN DUREE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'TCD MOYENNES ET EFFECTIFS'!$A$47:$A$56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EFFECTIFS'!$B$47:$B$56</c:f>
              <c:numCache>
                <c:formatCode>General</c:formatCode>
                <c:ptCount val="10"/>
                <c:pt idx="0">
                  <c:v>99</c:v>
                </c:pt>
                <c:pt idx="1">
                  <c:v>180</c:v>
                </c:pt>
                <c:pt idx="2">
                  <c:v>137</c:v>
                </c:pt>
                <c:pt idx="3">
                  <c:v>1452</c:v>
                </c:pt>
                <c:pt idx="4">
                  <c:v>1620</c:v>
                </c:pt>
                <c:pt idx="5">
                  <c:v>1715</c:v>
                </c:pt>
                <c:pt idx="6">
                  <c:v>1370</c:v>
                </c:pt>
                <c:pt idx="7">
                  <c:v>1053</c:v>
                </c:pt>
                <c:pt idx="8">
                  <c:v>976</c:v>
                </c:pt>
                <c:pt idx="9">
                  <c:v>846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FBB-489E-95FA-7B0E881AFB72}"/>
            </c:ext>
          </c:extLst>
        </c:ser>
        <c:ser>
          <c:idx val="1"/>
          <c:order val="1"/>
          <c:tx>
            <c:strRef>
              <c:f>'TCD MOYENNES ET EFFECTIFS'!$C$45:$C$46</c:f>
              <c:strCache>
                <c:ptCount val="1"/>
                <c:pt idx="0">
                  <c:v>MUSCULATION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'TCD MOYENNES ET EFFECTIFS'!$A$47:$A$56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EFFECTIFS'!$C$47:$C$56</c:f>
              <c:numCache>
                <c:formatCode>General</c:formatCode>
                <c:ptCount val="10"/>
                <c:pt idx="0">
                  <c:v>320</c:v>
                </c:pt>
                <c:pt idx="1">
                  <c:v>533</c:v>
                </c:pt>
                <c:pt idx="2">
                  <c:v>596</c:v>
                </c:pt>
                <c:pt idx="3">
                  <c:v>1641</c:v>
                </c:pt>
                <c:pt idx="4">
                  <c:v>1759</c:v>
                </c:pt>
                <c:pt idx="5">
                  <c:v>1895</c:v>
                </c:pt>
                <c:pt idx="6">
                  <c:v>2187</c:v>
                </c:pt>
                <c:pt idx="7">
                  <c:v>2161</c:v>
                </c:pt>
                <c:pt idx="8">
                  <c:v>2312</c:v>
                </c:pt>
                <c:pt idx="9">
                  <c:v>2440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FBB-489E-95FA-7B0E881AFB72}"/>
            </c:ext>
          </c:extLst>
        </c:ser>
        <c:ser>
          <c:idx val="2"/>
          <c:order val="2"/>
          <c:tx>
            <c:strRef>
              <c:f>'TCD MOYENNES ET EFFECTIFS'!$D$45:$D$46</c:f>
              <c:strCache>
                <c:ptCount val="1"/>
                <c:pt idx="0">
                  <c:v>STEP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'TCD MOYENNES ET EFFECTIFS'!$A$47:$A$56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EFFECTIFS'!$D$47:$D$56</c:f>
              <c:numCache>
                <c:formatCode>General</c:formatCode>
                <c:ptCount val="10"/>
                <c:pt idx="0">
                  <c:v>31</c:v>
                </c:pt>
                <c:pt idx="1">
                  <c:v>43</c:v>
                </c:pt>
                <c:pt idx="2">
                  <c:v>67</c:v>
                </c:pt>
                <c:pt idx="3">
                  <c:v>107</c:v>
                </c:pt>
                <c:pt idx="4">
                  <c:v>168</c:v>
                </c:pt>
                <c:pt idx="5">
                  <c:v>205</c:v>
                </c:pt>
                <c:pt idx="6">
                  <c:v>177</c:v>
                </c:pt>
                <c:pt idx="7">
                  <c:v>285</c:v>
                </c:pt>
                <c:pt idx="8">
                  <c:v>250</c:v>
                </c:pt>
                <c:pt idx="9">
                  <c:v>249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FBB-489E-95FA-7B0E881AFB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899776"/>
        <c:axId val="205773568"/>
      </c:lineChart>
      <c:catAx>
        <c:axId val="20589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73568"/>
        <c:crosses val="autoZero"/>
        <c:auto val="1"/>
        <c:lblAlgn val="ctr"/>
        <c:lblOffset val="100"/>
        <c:noMultiLvlLbl val="0"/>
      </c:catAx>
      <c:valAx>
        <c:axId val="20577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8997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dynamique2</c:name>
    <c:fmtId val="59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8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292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3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4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5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6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297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8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9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EFFECTIFS'!$B$23:$B$24</c:f>
              <c:strCache>
                <c:ptCount val="1"/>
                <c:pt idx="0">
                  <c:v>COURSE EN DUREE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EFFECTIFS'!$B$25:$B$34</c:f>
              <c:numCache>
                <c:formatCode>0.00</c:formatCode>
                <c:ptCount val="10"/>
                <c:pt idx="1">
                  <c:v>12.087837837837839</c:v>
                </c:pt>
                <c:pt idx="2">
                  <c:v>13.328225806451613</c:v>
                </c:pt>
                <c:pt idx="3">
                  <c:v>12.105677655677656</c:v>
                </c:pt>
                <c:pt idx="4">
                  <c:v>12.4</c:v>
                </c:pt>
                <c:pt idx="5">
                  <c:v>12.212200956937794</c:v>
                </c:pt>
                <c:pt idx="6">
                  <c:v>13.239344262295077</c:v>
                </c:pt>
                <c:pt idx="7">
                  <c:v>13.192360000000001</c:v>
                </c:pt>
                <c:pt idx="8">
                  <c:v>13.047318611987382</c:v>
                </c:pt>
                <c:pt idx="9">
                  <c:v>12.007425742574258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155-48B4-93D9-C65AA2F91251}"/>
            </c:ext>
          </c:extLst>
        </c:ser>
        <c:ser>
          <c:idx val="1"/>
          <c:order val="1"/>
          <c:tx>
            <c:strRef>
              <c:f>'TCD MOYENNES ET EFFECTIFS'!$C$23:$C$24</c:f>
              <c:strCache>
                <c:ptCount val="1"/>
                <c:pt idx="0">
                  <c:v>MUSCULATION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EFFECTIFS'!$C$25:$C$34</c:f>
              <c:numCache>
                <c:formatCode>0.00</c:formatCode>
                <c:ptCount val="10"/>
                <c:pt idx="1">
                  <c:v>12.516226415094341</c:v>
                </c:pt>
                <c:pt idx="2">
                  <c:v>12.426934097421203</c:v>
                </c:pt>
                <c:pt idx="3">
                  <c:v>12.546206896551721</c:v>
                </c:pt>
                <c:pt idx="4">
                  <c:v>12.2</c:v>
                </c:pt>
                <c:pt idx="5">
                  <c:v>12.243668122270744</c:v>
                </c:pt>
                <c:pt idx="6">
                  <c:v>12.352013808975835</c:v>
                </c:pt>
                <c:pt idx="7">
                  <c:v>12.60139</c:v>
                </c:pt>
                <c:pt idx="8">
                  <c:v>12.490976645435245</c:v>
                </c:pt>
                <c:pt idx="9">
                  <c:v>13.000803858520902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155-48B4-93D9-C65AA2F91251}"/>
            </c:ext>
          </c:extLst>
        </c:ser>
        <c:ser>
          <c:idx val="2"/>
          <c:order val="2"/>
          <c:tx>
            <c:strRef>
              <c:f>'TCD MOYENNES ET EFFECTIFS'!$D$23:$D$24</c:f>
              <c:strCache>
                <c:ptCount val="1"/>
                <c:pt idx="0">
                  <c:v>STEP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'TCD MOYENNES ET EFFECTIFS'!$A$25:$A$34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EFFECTIFS'!$D$25:$D$34</c:f>
              <c:numCache>
                <c:formatCode>0.00</c:formatCode>
                <c:ptCount val="10"/>
                <c:pt idx="1">
                  <c:v>12.913095238095238</c:v>
                </c:pt>
                <c:pt idx="2">
                  <c:v>13.059090909090907</c:v>
                </c:pt>
                <c:pt idx="3">
                  <c:v>11.85254833040422</c:v>
                </c:pt>
                <c:pt idx="4">
                  <c:v>12.5</c:v>
                </c:pt>
                <c:pt idx="5">
                  <c:v>13.289977728285065</c:v>
                </c:pt>
                <c:pt idx="6">
                  <c:v>13.6746052631579</c:v>
                </c:pt>
                <c:pt idx="7">
                  <c:v>13.83151</c:v>
                </c:pt>
                <c:pt idx="8">
                  <c:v>13.615411355735818</c:v>
                </c:pt>
                <c:pt idx="9">
                  <c:v>14.04390547263681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155-48B4-93D9-C65AA2F912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898240"/>
        <c:axId val="205771264"/>
      </c:lineChart>
      <c:catAx>
        <c:axId val="20589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71264"/>
        <c:crosses val="autoZero"/>
        <c:auto val="1"/>
        <c:lblAlgn val="ctr"/>
        <c:lblOffset val="100"/>
        <c:noMultiLvlLbl val="0"/>
      </c:catAx>
      <c:valAx>
        <c:axId val="205771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8982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CAPBEP.xlsm]TCD MOYENNES ET EFFECTIFS!Tableau croisé dynamique1</c:name>
    <c:fmtId val="44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13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4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5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6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7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18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9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0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</c:pivotFmts>
    <c:plotArea>
      <c:layout>
        <c:manualLayout>
          <c:layoutTarget val="inner"/>
          <c:xMode val="edge"/>
          <c:yMode val="edge"/>
          <c:x val="0.15667307574925227"/>
          <c:y val="2.7484239558707643E-2"/>
          <c:w val="0.82152067440168108"/>
          <c:h val="0.68916403363592293"/>
        </c:manualLayout>
      </c:layout>
      <c:lineChart>
        <c:grouping val="standard"/>
        <c:varyColors val="0"/>
        <c:ser>
          <c:idx val="0"/>
          <c:order val="0"/>
          <c:tx>
            <c:strRef>
              <c:f>'TCD MOYENNES ET EFFECTIFS'!$B$3:$B$4</c:f>
              <c:strCache>
                <c:ptCount val="1"/>
                <c:pt idx="0">
                  <c:v>COURSE EN DUREE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'TCD MOYENNES ET EFFECTIFS'!$A$5:$A$14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EFFECTIFS'!$B$5:$B$14</c:f>
              <c:numCache>
                <c:formatCode>General</c:formatCode>
                <c:ptCount val="10"/>
                <c:pt idx="0">
                  <c:v>118</c:v>
                </c:pt>
                <c:pt idx="1">
                  <c:v>129</c:v>
                </c:pt>
                <c:pt idx="2">
                  <c:v>124</c:v>
                </c:pt>
                <c:pt idx="3">
                  <c:v>554</c:v>
                </c:pt>
                <c:pt idx="4">
                  <c:v>551</c:v>
                </c:pt>
                <c:pt idx="5">
                  <c:v>427</c:v>
                </c:pt>
                <c:pt idx="6">
                  <c:v>372</c:v>
                </c:pt>
                <c:pt idx="7">
                  <c:v>304</c:v>
                </c:pt>
                <c:pt idx="8">
                  <c:v>327</c:v>
                </c:pt>
                <c:pt idx="9">
                  <c:v>211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9F-4851-BD84-29585B9B38F2}"/>
            </c:ext>
          </c:extLst>
        </c:ser>
        <c:ser>
          <c:idx val="1"/>
          <c:order val="1"/>
          <c:tx>
            <c:strRef>
              <c:f>'TCD MOYENNES ET EFFECTIFS'!$C$3:$C$4</c:f>
              <c:strCache>
                <c:ptCount val="1"/>
                <c:pt idx="0">
                  <c:v>MUSCULATION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'TCD MOYENNES ET EFFECTIFS'!$A$5:$A$14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EFFECTIFS'!$C$5:$C$14</c:f>
              <c:numCache>
                <c:formatCode>General</c:formatCode>
                <c:ptCount val="10"/>
                <c:pt idx="0">
                  <c:v>235</c:v>
                </c:pt>
                <c:pt idx="1">
                  <c:v>167</c:v>
                </c:pt>
                <c:pt idx="2">
                  <c:v>349</c:v>
                </c:pt>
                <c:pt idx="3">
                  <c:v>585</c:v>
                </c:pt>
                <c:pt idx="4">
                  <c:v>509</c:v>
                </c:pt>
                <c:pt idx="5">
                  <c:v>699</c:v>
                </c:pt>
                <c:pt idx="6">
                  <c:v>883</c:v>
                </c:pt>
                <c:pt idx="7">
                  <c:v>956</c:v>
                </c:pt>
                <c:pt idx="8">
                  <c:v>960</c:v>
                </c:pt>
                <c:pt idx="9">
                  <c:v>1266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09F-4851-BD84-29585B9B38F2}"/>
            </c:ext>
          </c:extLst>
        </c:ser>
        <c:ser>
          <c:idx val="2"/>
          <c:order val="2"/>
          <c:tx>
            <c:strRef>
              <c:f>'TCD MOYENNES ET EFFECTIFS'!$D$3:$D$4</c:f>
              <c:strCache>
                <c:ptCount val="1"/>
                <c:pt idx="0">
                  <c:v>STEP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'TCD MOYENNES ET EFFECTIFS'!$A$5:$A$14</c:f>
              <c:strCache>
                <c:ptCount val="10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  <c:pt idx="9">
                  <c:v> 2017</c:v>
                </c:pt>
              </c:strCache>
            </c:strRef>
          </c:cat>
          <c:val>
            <c:numRef>
              <c:f>'TCD MOYENNES ET EFFECTIFS'!$D$5:$D$14</c:f>
              <c:numCache>
                <c:formatCode>General</c:formatCode>
                <c:ptCount val="10"/>
                <c:pt idx="0">
                  <c:v>145</c:v>
                </c:pt>
                <c:pt idx="1">
                  <c:v>329</c:v>
                </c:pt>
                <c:pt idx="2">
                  <c:v>352</c:v>
                </c:pt>
                <c:pt idx="3">
                  <c:v>571</c:v>
                </c:pt>
                <c:pt idx="4">
                  <c:v>821</c:v>
                </c:pt>
                <c:pt idx="5">
                  <c:v>911</c:v>
                </c:pt>
                <c:pt idx="6">
                  <c:v>774</c:v>
                </c:pt>
                <c:pt idx="7">
                  <c:v>850</c:v>
                </c:pt>
                <c:pt idx="8">
                  <c:v>902</c:v>
                </c:pt>
                <c:pt idx="9">
                  <c:v>822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09F-4851-BD84-29585B9B38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126080"/>
        <c:axId val="205769536"/>
      </c:lineChart>
      <c:catAx>
        <c:axId val="206126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769536"/>
        <c:crosses val="autoZero"/>
        <c:auto val="1"/>
        <c:lblAlgn val="ctr"/>
        <c:lblOffset val="100"/>
        <c:noMultiLvlLbl val="0"/>
      </c:catAx>
      <c:valAx>
        <c:axId val="20576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61260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Evolution des épreuves adaptées</a:t>
            </a:r>
            <a:r>
              <a:rPr lang="fr-FR" sz="1000"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CAP BEP Académie Orléans-Tours</a:t>
            </a:r>
          </a:p>
        </c:rich>
      </c:tx>
      <c:layout>
        <c:manualLayout>
          <c:xMode val="edge"/>
          <c:yMode val="edge"/>
          <c:x val="0.2549734251968504"/>
          <c:y val="1.560254912927934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534066506149541"/>
          <c:y val="0.10009827784981212"/>
          <c:w val="0.84238936248671392"/>
          <c:h val="0.69497879067996993"/>
        </c:manualLayout>
      </c:layout>
      <c:lineChart>
        <c:grouping val="standard"/>
        <c:varyColors val="0"/>
        <c:ser>
          <c:idx val="0"/>
          <c:order val="0"/>
          <c:tx>
            <c:v>Contrôle Adapté Garçons</c:v>
          </c:tx>
          <c:spPr>
            <a:ln>
              <a:solidFill>
                <a:srgbClr val="0000FF"/>
              </a:solidFill>
            </a:ln>
          </c:spPr>
          <c:marker>
            <c:symbol val="square"/>
            <c:size val="7"/>
            <c:spPr>
              <a:solidFill>
                <a:srgbClr val="00FFFF"/>
              </a:solidFill>
              <a:ln>
                <a:solidFill>
                  <a:srgbClr val="000000"/>
                </a:solidFill>
              </a:ln>
            </c:spPr>
          </c:marker>
          <c:dLbls>
            <c:dLbl>
              <c:idx val="5"/>
              <c:layout>
                <c:manualLayout>
                  <c:x val="-1.4392947716978416E-2"/>
                  <c:y val="-3.72591891450178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506-4CFD-908D-801877916570}"/>
                </c:ext>
              </c:extLst>
            </c:dLbl>
            <c:spPr>
              <a:solidFill>
                <a:srgbClr val="00FFFF"/>
              </a:solidFill>
              <a:ln>
                <a:solidFill>
                  <a:srgbClr val="000000"/>
                </a:solidFill>
              </a:ln>
            </c:spPr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('EPREUVES ADAPTEES'!$S$3,'EPREUVES ADAPTEES'!$U$3,'EPREUVES ADAPTEES'!$W$3,'EPREUVES ADAPTEES'!$Y$3,'EPREUVES ADAPTEES'!$AA$3,'EPREUVES ADAPTEES'!$AC$3)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('EPREUVES ADAPTEES'!$S$8,'EPREUVES ADAPTEES'!$U$8,'EPREUVES ADAPTEES'!$W$8,'EPREUVES ADAPTEES'!$Y$8,'EPREUVES ADAPTEES'!$AA$8,'EPREUVES ADAPTEES'!$AC$8)</c:f>
              <c:numCache>
                <c:formatCode>0.00%</c:formatCode>
                <c:ptCount val="6"/>
                <c:pt idx="0">
                  <c:v>4.0617384240454913E-4</c:v>
                </c:pt>
                <c:pt idx="1">
                  <c:v>4.0281973816717014E-4</c:v>
                </c:pt>
                <c:pt idx="2">
                  <c:v>4.0584415584415576E-4</c:v>
                </c:pt>
                <c:pt idx="3">
                  <c:v>2.1367521367521362E-4</c:v>
                </c:pt>
                <c:pt idx="4">
                  <c:v>4.2471862391165903E-4</c:v>
                </c:pt>
                <c:pt idx="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506-4CFD-908D-801877916570}"/>
            </c:ext>
          </c:extLst>
        </c:ser>
        <c:ser>
          <c:idx val="1"/>
          <c:order val="1"/>
          <c:tx>
            <c:v>Contrôle Adapté Filles</c:v>
          </c:tx>
          <c:spPr>
            <a:ln>
              <a:solidFill>
                <a:srgbClr val="FF33CC"/>
              </a:solidFill>
            </a:ln>
          </c:spPr>
          <c:marker>
            <c:symbol val="diamond"/>
            <c:size val="10"/>
            <c:spPr>
              <a:solidFill>
                <a:srgbClr val="990099"/>
              </a:solidFill>
              <a:ln>
                <a:solidFill>
                  <a:srgbClr val="000000"/>
                </a:solidFill>
              </a:ln>
            </c:spPr>
          </c:marker>
          <c:dLbls>
            <c:dLbl>
              <c:idx val="6"/>
              <c:layout>
                <c:manualLayout>
                  <c:x val="-3.2088154269972455E-2"/>
                  <c:y val="-7.04100019397313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506-4CFD-908D-801877916570}"/>
                </c:ext>
              </c:extLst>
            </c:dLbl>
            <c:spPr>
              <a:solidFill>
                <a:srgbClr val="FFCCFF"/>
              </a:solidFill>
              <a:ln>
                <a:solidFill>
                  <a:srgbClr val="990099"/>
                </a:solidFill>
              </a:ln>
            </c:spPr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('EPREUVES ADAPTEES'!$S$3,'EPREUVES ADAPTEES'!$U$3,'EPREUVES ADAPTEES'!$W$3,'EPREUVES ADAPTEES'!$Y$3,'EPREUVES ADAPTEES'!$AA$3,'EPREUVES ADAPTEES'!$AC$3)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('EPREUVES ADAPTEES'!$S$9,'EPREUVES ADAPTEES'!$U$9,'EPREUVES ADAPTEES'!$W$9,'EPREUVES ADAPTEES'!$Y$9,'EPREUVES ADAPTEES'!$AA$9,'EPREUVES ADAPTEES'!$AC$9)</c:f>
              <c:numCache>
                <c:formatCode>0.00%</c:formatCode>
                <c:ptCount val="6"/>
                <c:pt idx="1">
                  <c:v>6.4787819889860696E-4</c:v>
                </c:pt>
                <c:pt idx="2">
                  <c:v>1.6051364365971107E-3</c:v>
                </c:pt>
                <c:pt idx="3">
                  <c:v>3.2144005143040799E-4</c:v>
                </c:pt>
                <c:pt idx="4">
                  <c:v>6.4977257959714096E-4</c:v>
                </c:pt>
                <c:pt idx="5">
                  <c:v>5.9999999999999995E-4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506-4CFD-908D-8018779165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741184"/>
        <c:axId val="203438272"/>
      </c:lineChart>
      <c:catAx>
        <c:axId val="203741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203438272"/>
        <c:crosses val="autoZero"/>
        <c:auto val="1"/>
        <c:lblAlgn val="ctr"/>
        <c:lblOffset val="100"/>
        <c:noMultiLvlLbl val="0"/>
      </c:catAx>
      <c:valAx>
        <c:axId val="203438272"/>
        <c:scaling>
          <c:orientation val="minMax"/>
        </c:scaling>
        <c:delete val="0"/>
        <c:axPos val="l"/>
        <c:majorGridlines>
          <c:spPr>
            <a:ln>
              <a:solidFill>
                <a:srgbClr val="000000"/>
              </a:solidFill>
            </a:ln>
          </c:spPr>
        </c:majorGridlines>
        <c:numFmt formatCode="0.00%" sourceLinked="1"/>
        <c:majorTickMark val="none"/>
        <c:minorTickMark val="none"/>
        <c:tickLblPos val="nextTo"/>
        <c:spPr>
          <a:solidFill>
            <a:srgbClr val="FFFFFF"/>
          </a:solidFill>
          <a:ln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203741184"/>
        <c:crosses val="autoZero"/>
        <c:crossBetween val="between"/>
      </c:valAx>
      <c:spPr>
        <a:solidFill>
          <a:srgbClr val="FFFFFF"/>
        </a:solidFill>
        <a:ln>
          <a:solidFill>
            <a:srgbClr val="000000"/>
          </a:solidFill>
        </a:ln>
      </c:spPr>
    </c:plotArea>
    <c:legend>
      <c:legendPos val="r"/>
      <c:layout>
        <c:manualLayout>
          <c:xMode val="edge"/>
          <c:yMode val="edge"/>
          <c:x val="2.1090909090909091E-2"/>
          <c:y val="0.8864692931546011"/>
          <c:w val="0.94805509641873575"/>
          <c:h val="7.5457514129019923E-2"/>
        </c:manualLayout>
      </c:layout>
      <c:overlay val="0"/>
      <c:spPr>
        <a:solidFill>
          <a:srgbClr val="FFFFFF"/>
        </a:solidFill>
      </c:spPr>
      <c:txPr>
        <a:bodyPr/>
        <a:lstStyle/>
        <a:p>
          <a:pPr>
            <a:defRPr>
              <a:solidFill>
                <a:srgbClr val="000000"/>
              </a:solidFill>
              <a:latin typeface="Arial" pitchFamily="34" charset="0"/>
              <a:cs typeface="Arial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rgbClr val="FFFFFF"/>
    </a:solidFill>
    <a:ln>
      <a:solidFill>
        <a:srgbClr val="000000"/>
      </a:solidFill>
    </a:ln>
  </c:sp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6700824101802653E-2"/>
          <c:y val="6.15298292116798E-2"/>
          <c:w val="0.89168681548000439"/>
          <c:h val="0.84675165250425233"/>
        </c:manualLayout>
      </c:layout>
      <c:barChart>
        <c:barDir val="col"/>
        <c:grouping val="clustered"/>
        <c:varyColors val="0"/>
        <c:ser>
          <c:idx val="1"/>
          <c:order val="1"/>
          <c:tx>
            <c:v>Effectifs par Département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'PPT SS COMMISSION'!$L$126:$L$131</c:f>
              <c:strCache>
                <c:ptCount val="6"/>
                <c:pt idx="0">
                  <c:v>CHER</c:v>
                </c:pt>
                <c:pt idx="1">
                  <c:v>EURE ET LOIR</c:v>
                </c:pt>
                <c:pt idx="2">
                  <c:v>INDRE</c:v>
                </c:pt>
                <c:pt idx="3">
                  <c:v>INDRE ET LOIRE</c:v>
                </c:pt>
                <c:pt idx="4">
                  <c:v>LOIR ET CHER</c:v>
                </c:pt>
                <c:pt idx="5">
                  <c:v>LOIRET</c:v>
                </c:pt>
              </c:strCache>
            </c:strRef>
          </c:cat>
          <c:val>
            <c:numRef>
              <c:f>'PPT SS COMMISSION'!$C$171:$C$176</c:f>
              <c:numCache>
                <c:formatCode>General</c:formatCode>
                <c:ptCount val="6"/>
                <c:pt idx="0">
                  <c:v>923</c:v>
                </c:pt>
                <c:pt idx="1">
                  <c:v>1251</c:v>
                </c:pt>
                <c:pt idx="2">
                  <c:v>665</c:v>
                </c:pt>
                <c:pt idx="3">
                  <c:v>1777</c:v>
                </c:pt>
                <c:pt idx="4">
                  <c:v>963</c:v>
                </c:pt>
                <c:pt idx="5">
                  <c:v>2166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AF-4104-B0BD-60962791E4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7536640"/>
        <c:axId val="127511360"/>
      </c:barChart>
      <c:lineChart>
        <c:grouping val="standard"/>
        <c:varyColors val="0"/>
        <c:ser>
          <c:idx val="0"/>
          <c:order val="0"/>
          <c:tx>
            <c:v>Moyennes par Département</c:v>
          </c:tx>
          <c:dLbls>
            <c:spPr>
              <a:solidFill>
                <a:schemeClr val="lt1"/>
              </a:solidFill>
              <a:ln w="25400" cap="flat" cmpd="sng" algn="ctr">
                <a:solidFill>
                  <a:schemeClr val="dk1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'PPT SS COMMISSION'!$L$126:$L$131</c:f>
              <c:strCache>
                <c:ptCount val="6"/>
                <c:pt idx="0">
                  <c:v>CHER</c:v>
                </c:pt>
                <c:pt idx="1">
                  <c:v>EURE ET LOIR</c:v>
                </c:pt>
                <c:pt idx="2">
                  <c:v>INDRE</c:v>
                </c:pt>
                <c:pt idx="3">
                  <c:v>INDRE ET LOIRE</c:v>
                </c:pt>
                <c:pt idx="4">
                  <c:v>LOIR ET CHER</c:v>
                </c:pt>
                <c:pt idx="5">
                  <c:v>LOIRET</c:v>
                </c:pt>
              </c:strCache>
            </c:strRef>
          </c:cat>
          <c:val>
            <c:numRef>
              <c:f>'PPT SS COMMISSION'!$B$171:$B$176</c:f>
              <c:numCache>
                <c:formatCode>0.00</c:formatCode>
                <c:ptCount val="6"/>
                <c:pt idx="0">
                  <c:v>12.914861269479291</c:v>
                </c:pt>
                <c:pt idx="1">
                  <c:v>13.165413958745415</c:v>
                </c:pt>
                <c:pt idx="2">
                  <c:v>12.973951320559301</c:v>
                </c:pt>
                <c:pt idx="3">
                  <c:v>13.120324726134561</c:v>
                </c:pt>
                <c:pt idx="4">
                  <c:v>13.171355311355313</c:v>
                </c:pt>
                <c:pt idx="5">
                  <c:v>12.799433565301836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BAF-4104-B0BD-60962791E4DA}"/>
            </c:ext>
          </c:extLst>
        </c:ser>
        <c:ser>
          <c:idx val="2"/>
          <c:order val="2"/>
          <c:tx>
            <c:v>MOYENNE ACAD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strRef>
              <c:f>'PPT SS COMMISSION'!$L$126:$L$131</c:f>
              <c:strCache>
                <c:ptCount val="6"/>
                <c:pt idx="0">
                  <c:v>CHER</c:v>
                </c:pt>
                <c:pt idx="1">
                  <c:v>EURE ET LOIR</c:v>
                </c:pt>
                <c:pt idx="2">
                  <c:v>INDRE</c:v>
                </c:pt>
                <c:pt idx="3">
                  <c:v>INDRE ET LOIRE</c:v>
                </c:pt>
                <c:pt idx="4">
                  <c:v>LOIR ET CHER</c:v>
                </c:pt>
                <c:pt idx="5">
                  <c:v>LOIRET</c:v>
                </c:pt>
              </c:strCache>
            </c:strRef>
          </c:cat>
          <c:val>
            <c:numRef>
              <c:f>'PPT SS COMMISSION'!$D$171:$D$176</c:f>
              <c:numCache>
                <c:formatCode>0.00</c:formatCode>
                <c:ptCount val="6"/>
                <c:pt idx="0">
                  <c:v>12.91417717045589</c:v>
                </c:pt>
                <c:pt idx="1">
                  <c:v>12.91417717045589</c:v>
                </c:pt>
                <c:pt idx="2">
                  <c:v>12.91417717045589</c:v>
                </c:pt>
                <c:pt idx="3">
                  <c:v>12.91417717045589</c:v>
                </c:pt>
                <c:pt idx="4">
                  <c:v>12.91417717045589</c:v>
                </c:pt>
                <c:pt idx="5">
                  <c:v>12.91417717045589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BAF-4104-B0BD-60962791E4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7570432"/>
        <c:axId val="127511936"/>
      </c:lineChart>
      <c:catAx>
        <c:axId val="127536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7511360"/>
        <c:crosses val="autoZero"/>
        <c:auto val="1"/>
        <c:lblAlgn val="ctr"/>
        <c:lblOffset val="100"/>
        <c:noMultiLvlLbl val="0"/>
      </c:catAx>
      <c:valAx>
        <c:axId val="1275113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7536640"/>
        <c:crosses val="autoZero"/>
        <c:crossBetween val="between"/>
      </c:valAx>
      <c:valAx>
        <c:axId val="127511936"/>
        <c:scaling>
          <c:orientation val="minMax"/>
          <c:max val="15"/>
          <c:min val="8"/>
        </c:scaling>
        <c:delete val="0"/>
        <c:axPos val="r"/>
        <c:numFmt formatCode="0.00" sourceLinked="1"/>
        <c:majorTickMark val="out"/>
        <c:minorTickMark val="none"/>
        <c:tickLblPos val="nextTo"/>
        <c:crossAx val="127570432"/>
        <c:crosses val="max"/>
        <c:crossBetween val="between"/>
      </c:valAx>
      <c:catAx>
        <c:axId val="1275704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7511936"/>
        <c:crosses val="autoZero"/>
        <c:auto val="1"/>
        <c:lblAlgn val="ctr"/>
        <c:lblOffset val="100"/>
        <c:noMultiLvlLbl val="0"/>
      </c:catAx>
    </c:plotArea>
    <c:legend>
      <c:legendPos val="t"/>
      <c:overlay val="0"/>
    </c:legend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Moyennes Etab 18</c:v>
          </c:tx>
          <c:invertIfNegative val="0"/>
          <c:dLbls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A3-4D8B-82AA-FF8D5432B4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8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'DONNEES ETAB'!$J$7:$J$20</c:f>
                <c:numCache>
                  <c:formatCode>General</c:formatCode>
                  <c:ptCount val="14"/>
                  <c:pt idx="0">
                    <c:v>4.1400553412095187</c:v>
                  </c:pt>
                  <c:pt idx="1">
                    <c:v>4.5625884963051977</c:v>
                  </c:pt>
                  <c:pt idx="2">
                    <c:v>3.3849283126508665</c:v>
                  </c:pt>
                  <c:pt idx="3">
                    <c:v>4.4819332261633438</c:v>
                  </c:pt>
                  <c:pt idx="4">
                    <c:v>3.6679280254661482</c:v>
                  </c:pt>
                  <c:pt idx="5">
                    <c:v>4.3728536651707453</c:v>
                  </c:pt>
                  <c:pt idx="6">
                    <c:v>3.5537102210949296</c:v>
                  </c:pt>
                  <c:pt idx="7">
                    <c:v>3.8954867339006398</c:v>
                  </c:pt>
                  <c:pt idx="8">
                    <c:v>3.4085932538823935</c:v>
                  </c:pt>
                  <c:pt idx="9">
                    <c:v>3.0034846574020739</c:v>
                  </c:pt>
                  <c:pt idx="10">
                    <c:v>0</c:v>
                  </c:pt>
                  <c:pt idx="11">
                    <c:v>3.5060967460731627</c:v>
                  </c:pt>
                  <c:pt idx="12">
                    <c:v>2.8878787630369804</c:v>
                  </c:pt>
                  <c:pt idx="13">
                    <c:v>2.0170951488480093</c:v>
                  </c:pt>
                </c:numCache>
              </c:numRef>
            </c:plus>
            <c:minus>
              <c:numRef>
                <c:f>'DONNEES ETAB'!$J$7:$J$20</c:f>
                <c:numCache>
                  <c:formatCode>General</c:formatCode>
                  <c:ptCount val="14"/>
                  <c:pt idx="0">
                    <c:v>4.1400553412095187</c:v>
                  </c:pt>
                  <c:pt idx="1">
                    <c:v>4.5625884963051977</c:v>
                  </c:pt>
                  <c:pt idx="2">
                    <c:v>3.3849283126508665</c:v>
                  </c:pt>
                  <c:pt idx="3">
                    <c:v>4.4819332261633438</c:v>
                  </c:pt>
                  <c:pt idx="4">
                    <c:v>3.6679280254661482</c:v>
                  </c:pt>
                  <c:pt idx="5">
                    <c:v>4.3728536651707453</c:v>
                  </c:pt>
                  <c:pt idx="6">
                    <c:v>3.5537102210949296</c:v>
                  </c:pt>
                  <c:pt idx="7">
                    <c:v>3.8954867339006398</c:v>
                  </c:pt>
                  <c:pt idx="8">
                    <c:v>3.4085932538823935</c:v>
                  </c:pt>
                  <c:pt idx="9">
                    <c:v>3.0034846574020739</c:v>
                  </c:pt>
                  <c:pt idx="10">
                    <c:v>0</c:v>
                  </c:pt>
                  <c:pt idx="11">
                    <c:v>3.5060967460731627</c:v>
                  </c:pt>
                  <c:pt idx="12">
                    <c:v>2.8878787630369804</c:v>
                  </c:pt>
                  <c:pt idx="13">
                    <c:v>2.0170951488480093</c:v>
                  </c:pt>
                </c:numCache>
              </c:numRef>
            </c:minus>
          </c:errBars>
          <c:cat>
            <c:strRef>
              <c:f>'DONNEES ETAB'!$G$7:$G$20</c:f>
              <c:strCache>
                <c:ptCount val="14"/>
                <c:pt idx="0">
                  <c:v>LPO P-E MARTIN</c:v>
                </c:pt>
                <c:pt idx="1">
                  <c:v>LP JEAN DE BERRY</c:v>
                </c:pt>
                <c:pt idx="2">
                  <c:v>LP JEAN MERMOZ</c:v>
                </c:pt>
                <c:pt idx="3">
                  <c:v>LP JEAN GUEHENNO</c:v>
                </c:pt>
                <c:pt idx="4">
                  <c:v>LP JEAN MOULIN</c:v>
                </c:pt>
                <c:pt idx="5">
                  <c:v>LPO EDOUARD VAILLANT</c:v>
                </c:pt>
                <c:pt idx="6">
                  <c:v>LPO HENRI BRISSON</c:v>
                </c:pt>
                <c:pt idx="7">
                  <c:v>LP JACQUES COEUR</c:v>
                </c:pt>
                <c:pt idx="8">
                  <c:v>LPPO ST JB DE LA SAL</c:v>
                </c:pt>
                <c:pt idx="9">
                  <c:v>LPP SAINT JOSEPH</c:v>
                </c:pt>
                <c:pt idx="10">
                  <c:v>CFA INTERPRO BOURGES</c:v>
                </c:pt>
                <c:pt idx="11">
                  <c:v>LP VAUVERT</c:v>
                </c:pt>
                <c:pt idx="12">
                  <c:v>CFAI CENTRE BOURGES</c:v>
                </c:pt>
                <c:pt idx="13">
                  <c:v>IME LE VIEUX NANCAY</c:v>
                </c:pt>
              </c:strCache>
            </c:strRef>
          </c:cat>
          <c:val>
            <c:numRef>
              <c:f>'DONNEES ETAB'!$I$7:$I$20</c:f>
              <c:numCache>
                <c:formatCode>0.00</c:formatCode>
                <c:ptCount val="14"/>
                <c:pt idx="0">
                  <c:v>13.566165413533836</c:v>
                </c:pt>
                <c:pt idx="1">
                  <c:v>11.290983606557376</c:v>
                </c:pt>
                <c:pt idx="2">
                  <c:v>12.558583106267029</c:v>
                </c:pt>
                <c:pt idx="3">
                  <c:v>13.067692307692308</c:v>
                </c:pt>
                <c:pt idx="4">
                  <c:v>12.952</c:v>
                </c:pt>
                <c:pt idx="5">
                  <c:v>13.388047808764931</c:v>
                </c:pt>
                <c:pt idx="6">
                  <c:v>14.025609756097566</c:v>
                </c:pt>
                <c:pt idx="7">
                  <c:v>13.050993377483444</c:v>
                </c:pt>
                <c:pt idx="8">
                  <c:v>12.531446540880504</c:v>
                </c:pt>
                <c:pt idx="9">
                  <c:v>12.719512195121951</c:v>
                </c:pt>
                <c:pt idx="10">
                  <c:v>0</c:v>
                </c:pt>
                <c:pt idx="11">
                  <c:v>12.832180851063828</c:v>
                </c:pt>
                <c:pt idx="12">
                  <c:v>13.9375</c:v>
                </c:pt>
                <c:pt idx="13">
                  <c:v>13.527777777777779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A3-4D8B-82AA-FF8D5432B4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axId val="214709760"/>
        <c:axId val="201521344"/>
      </c:barChart>
      <c:lineChart>
        <c:grouping val="standard"/>
        <c:varyColors val="0"/>
        <c:ser>
          <c:idx val="1"/>
          <c:order val="1"/>
          <c:tx>
            <c:v>Moyenne Dept 18 : 12,91</c:v>
          </c:tx>
          <c:marker>
            <c:symbol val="none"/>
          </c:marker>
          <c:cat>
            <c:strRef>
              <c:f>'DONNEES ETAB'!$G$7:$G$20</c:f>
              <c:strCache>
                <c:ptCount val="14"/>
                <c:pt idx="0">
                  <c:v>LPO P-E MARTIN</c:v>
                </c:pt>
                <c:pt idx="1">
                  <c:v>LP JEAN DE BERRY</c:v>
                </c:pt>
                <c:pt idx="2">
                  <c:v>LP JEAN MERMOZ</c:v>
                </c:pt>
                <c:pt idx="3">
                  <c:v>LP JEAN GUEHENNO</c:v>
                </c:pt>
                <c:pt idx="4">
                  <c:v>LP JEAN MOULIN</c:v>
                </c:pt>
                <c:pt idx="5">
                  <c:v>LPO EDOUARD VAILLANT</c:v>
                </c:pt>
                <c:pt idx="6">
                  <c:v>LPO HENRI BRISSON</c:v>
                </c:pt>
                <c:pt idx="7">
                  <c:v>LP JACQUES COEUR</c:v>
                </c:pt>
                <c:pt idx="8">
                  <c:v>LPPO ST JB DE LA SAL</c:v>
                </c:pt>
                <c:pt idx="9">
                  <c:v>LPP SAINT JOSEPH</c:v>
                </c:pt>
                <c:pt idx="10">
                  <c:v>CFA INTERPRO BOURGES</c:v>
                </c:pt>
                <c:pt idx="11">
                  <c:v>LP VAUVERT</c:v>
                </c:pt>
                <c:pt idx="12">
                  <c:v>CFAI CENTRE BOURGES</c:v>
                </c:pt>
                <c:pt idx="13">
                  <c:v>IME LE VIEUX NANCAY</c:v>
                </c:pt>
              </c:strCache>
            </c:strRef>
          </c:cat>
          <c:val>
            <c:numRef>
              <c:f>'DONNEES ETAB'!$K$7:$K$20</c:f>
              <c:numCache>
                <c:formatCode>0.00</c:formatCode>
                <c:ptCount val="14"/>
                <c:pt idx="0">
                  <c:v>12.914861269479291</c:v>
                </c:pt>
                <c:pt idx="1">
                  <c:v>12.914861269479291</c:v>
                </c:pt>
                <c:pt idx="2">
                  <c:v>12.914861269479291</c:v>
                </c:pt>
                <c:pt idx="3">
                  <c:v>12.914861269479291</c:v>
                </c:pt>
                <c:pt idx="4">
                  <c:v>12.914861269479291</c:v>
                </c:pt>
                <c:pt idx="5">
                  <c:v>12.914861269479291</c:v>
                </c:pt>
                <c:pt idx="6">
                  <c:v>12.914861269479291</c:v>
                </c:pt>
                <c:pt idx="7">
                  <c:v>12.914861269479291</c:v>
                </c:pt>
                <c:pt idx="8">
                  <c:v>12.914861269479291</c:v>
                </c:pt>
                <c:pt idx="9">
                  <c:v>12.914861269479291</c:v>
                </c:pt>
                <c:pt idx="10">
                  <c:v>12.914861269479291</c:v>
                </c:pt>
                <c:pt idx="11">
                  <c:v>12.914861269479291</c:v>
                </c:pt>
                <c:pt idx="12">
                  <c:v>12.914861269479291</c:v>
                </c:pt>
                <c:pt idx="13">
                  <c:v>12.914861269479291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CA3-4D8B-82AA-FF8D5432B4A9}"/>
            </c:ext>
          </c:extLst>
        </c:ser>
        <c:ser>
          <c:idx val="2"/>
          <c:order val="2"/>
          <c:tx>
            <c:v>Moyenne Acad : 13,01</c:v>
          </c:tx>
          <c:marker>
            <c:symbol val="none"/>
          </c:marker>
          <c:cat>
            <c:strRef>
              <c:f>'DONNEES ETAB'!$G$7:$G$20</c:f>
              <c:strCache>
                <c:ptCount val="14"/>
                <c:pt idx="0">
                  <c:v>LPO P-E MARTIN</c:v>
                </c:pt>
                <c:pt idx="1">
                  <c:v>LP JEAN DE BERRY</c:v>
                </c:pt>
                <c:pt idx="2">
                  <c:v>LP JEAN MERMOZ</c:v>
                </c:pt>
                <c:pt idx="3">
                  <c:v>LP JEAN GUEHENNO</c:v>
                </c:pt>
                <c:pt idx="4">
                  <c:v>LP JEAN MOULIN</c:v>
                </c:pt>
                <c:pt idx="5">
                  <c:v>LPO EDOUARD VAILLANT</c:v>
                </c:pt>
                <c:pt idx="6">
                  <c:v>LPO HENRI BRISSON</c:v>
                </c:pt>
                <c:pt idx="7">
                  <c:v>LP JACQUES COEUR</c:v>
                </c:pt>
                <c:pt idx="8">
                  <c:v>LPPO ST JB DE LA SAL</c:v>
                </c:pt>
                <c:pt idx="9">
                  <c:v>LPP SAINT JOSEPH</c:v>
                </c:pt>
                <c:pt idx="10">
                  <c:v>CFA INTERPRO BOURGES</c:v>
                </c:pt>
                <c:pt idx="11">
                  <c:v>LP VAUVERT</c:v>
                </c:pt>
                <c:pt idx="12">
                  <c:v>CFAI CENTRE BOURGES</c:v>
                </c:pt>
                <c:pt idx="13">
                  <c:v>IME LE VIEUX NANCAY</c:v>
                </c:pt>
              </c:strCache>
            </c:strRef>
          </c:cat>
          <c:val>
            <c:numRef>
              <c:f>'DONNEES ETAB'!$M$7:$M$20</c:f>
              <c:numCache>
                <c:formatCode>0.00</c:formatCode>
                <c:ptCount val="14"/>
                <c:pt idx="0">
                  <c:v>13.006993038604124</c:v>
                </c:pt>
                <c:pt idx="1">
                  <c:v>13.006993038604124</c:v>
                </c:pt>
                <c:pt idx="2">
                  <c:v>13.006993038604124</c:v>
                </c:pt>
                <c:pt idx="3">
                  <c:v>13.006993038604124</c:v>
                </c:pt>
                <c:pt idx="4">
                  <c:v>13.006993038604124</c:v>
                </c:pt>
                <c:pt idx="5">
                  <c:v>13.006993038604124</c:v>
                </c:pt>
                <c:pt idx="6">
                  <c:v>13.006993038604124</c:v>
                </c:pt>
                <c:pt idx="7">
                  <c:v>13.006993038604124</c:v>
                </c:pt>
                <c:pt idx="8">
                  <c:v>13.006993038604124</c:v>
                </c:pt>
                <c:pt idx="9">
                  <c:v>13.006993038604124</c:v>
                </c:pt>
                <c:pt idx="10">
                  <c:v>13.006993038604124</c:v>
                </c:pt>
                <c:pt idx="11">
                  <c:v>13.006993038604124</c:v>
                </c:pt>
                <c:pt idx="12">
                  <c:v>13.006993038604124</c:v>
                </c:pt>
                <c:pt idx="13">
                  <c:v>13.006993038604124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CA3-4D8B-82AA-FF8D5432B4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709760"/>
        <c:axId val="201521344"/>
      </c:lineChart>
      <c:catAx>
        <c:axId val="214709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fr-FR"/>
          </a:p>
        </c:txPr>
        <c:crossAx val="201521344"/>
        <c:crosses val="autoZero"/>
        <c:auto val="1"/>
        <c:lblAlgn val="ctr"/>
        <c:lblOffset val="100"/>
        <c:noMultiLvlLbl val="0"/>
      </c:catAx>
      <c:valAx>
        <c:axId val="201521344"/>
        <c:scaling>
          <c:orientation val="minMax"/>
          <c:max val="20"/>
          <c:min val="4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214709760"/>
        <c:crosses val="autoZero"/>
        <c:crossBetween val="between"/>
      </c:valAx>
      <c:spPr>
        <a:noFill/>
      </c:spPr>
    </c:plotArea>
    <c:legend>
      <c:legendPos val="t"/>
      <c:overlay val="0"/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CAPBEP.xlsm]PPT SS COMMISSION!Tableau croisé dynamique4</c:name>
    <c:fmtId val="-1"/>
  </c:pivotSource>
  <c:chart>
    <c:title>
      <c:tx>
        <c:rich>
          <a:bodyPr/>
          <a:lstStyle/>
          <a:p>
            <a:pPr>
              <a:defRPr sz="1400" b="0"/>
            </a:pPr>
            <a:r>
              <a:rPr lang="fr-FR" sz="1400" b="0"/>
              <a:t>Evolution des moyennes par établissement du 18</a:t>
            </a:r>
          </a:p>
        </c:rich>
      </c:tx>
      <c:overlay val="0"/>
    </c:title>
    <c:autoTitleDeleted val="0"/>
    <c:pivotFmts>
      <c:pivotFmt>
        <c:idx val="0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5"/>
          </a:solidFill>
        </c:spPr>
        <c:marker>
          <c:symbol val="none"/>
        </c:marker>
      </c:pivotFmt>
      <c:pivotFmt>
        <c:idx val="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5"/>
          </a:solidFill>
        </c:spPr>
        <c:marker>
          <c:symbol val="none"/>
        </c:marker>
      </c:pivotFmt>
      <c:pivotFmt>
        <c:idx val="1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5"/>
          </a:solidFill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'PPT SS COMMISSION'!$B$160</c:f>
              <c:strCache>
                <c:ptCount val="1"/>
                <c:pt idx="0">
                  <c:v> Moy Etab 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'PPT SS COMMISSION'!$A$161:$A$173</c:f>
              <c:strCache>
                <c:ptCount val="12"/>
                <c:pt idx="0">
                  <c:v>LP JACQUES COEUR</c:v>
                </c:pt>
                <c:pt idx="1">
                  <c:v>LP JEAN DE BERRY</c:v>
                </c:pt>
                <c:pt idx="2">
                  <c:v>LP JEAN GUEHENNO</c:v>
                </c:pt>
                <c:pt idx="3">
                  <c:v>LP JEAN MERMOZ</c:v>
                </c:pt>
                <c:pt idx="4">
                  <c:v>LP JEAN MOULIN</c:v>
                </c:pt>
                <c:pt idx="5">
                  <c:v>LP VAUVERT</c:v>
                </c:pt>
                <c:pt idx="6">
                  <c:v>LPO EDOUARD VAILLANT</c:v>
                </c:pt>
                <c:pt idx="7">
                  <c:v>LPO HENRI BRISSON</c:v>
                </c:pt>
                <c:pt idx="8">
                  <c:v>LPO P-E MARTIN</c:v>
                </c:pt>
                <c:pt idx="9">
                  <c:v>LPP SAINT JOSEPH</c:v>
                </c:pt>
                <c:pt idx="10">
                  <c:v>LPPO ST JB DE LA SAL</c:v>
                </c:pt>
                <c:pt idx="11">
                  <c:v>CFAI CENTRE BOURGES</c:v>
                </c:pt>
              </c:strCache>
            </c:strRef>
          </c:cat>
          <c:val>
            <c:numRef>
              <c:f>'PPT SS COMMISSION'!$B$161:$B$173</c:f>
              <c:numCache>
                <c:formatCode>0.00</c:formatCode>
                <c:ptCount val="12"/>
                <c:pt idx="0">
                  <c:v>13.023750000000001</c:v>
                </c:pt>
                <c:pt idx="1">
                  <c:v>13.573156342182884</c:v>
                </c:pt>
                <c:pt idx="2">
                  <c:v>13.289317507418398</c:v>
                </c:pt>
                <c:pt idx="3">
                  <c:v>13.073066666666657</c:v>
                </c:pt>
                <c:pt idx="4">
                  <c:v>11.669291338582678</c:v>
                </c:pt>
                <c:pt idx="5">
                  <c:v>12.5125348189415</c:v>
                </c:pt>
                <c:pt idx="6">
                  <c:v>12.417916666666667</c:v>
                </c:pt>
                <c:pt idx="7">
                  <c:v>12.415116279069771</c:v>
                </c:pt>
                <c:pt idx="8">
                  <c:v>13.332165605095533</c:v>
                </c:pt>
                <c:pt idx="9">
                  <c:v>13.172549019607843</c:v>
                </c:pt>
                <c:pt idx="10">
                  <c:v>12.604026845637584</c:v>
                </c:pt>
                <c:pt idx="11">
                  <c:v>10.225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3A-4184-AD44-76139B4B49A7}"/>
            </c:ext>
          </c:extLst>
        </c:ser>
        <c:ser>
          <c:idx val="1"/>
          <c:order val="1"/>
          <c:tx>
            <c:strRef>
              <c:f>'PPT SS COMMISSION'!$C$160</c:f>
              <c:strCache>
                <c:ptCount val="1"/>
                <c:pt idx="0">
                  <c:v> Moy Etab 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'PPT SS COMMISSION'!$A$161:$A$173</c:f>
              <c:strCache>
                <c:ptCount val="12"/>
                <c:pt idx="0">
                  <c:v>LP JACQUES COEUR</c:v>
                </c:pt>
                <c:pt idx="1">
                  <c:v>LP JEAN DE BERRY</c:v>
                </c:pt>
                <c:pt idx="2">
                  <c:v>LP JEAN GUEHENNO</c:v>
                </c:pt>
                <c:pt idx="3">
                  <c:v>LP JEAN MERMOZ</c:v>
                </c:pt>
                <c:pt idx="4">
                  <c:v>LP JEAN MOULIN</c:v>
                </c:pt>
                <c:pt idx="5">
                  <c:v>LP VAUVERT</c:v>
                </c:pt>
                <c:pt idx="6">
                  <c:v>LPO EDOUARD VAILLANT</c:v>
                </c:pt>
                <c:pt idx="7">
                  <c:v>LPO HENRI BRISSON</c:v>
                </c:pt>
                <c:pt idx="8">
                  <c:v>LPO P-E MARTIN</c:v>
                </c:pt>
                <c:pt idx="9">
                  <c:v>LPP SAINT JOSEPH</c:v>
                </c:pt>
                <c:pt idx="10">
                  <c:v>LPPO ST JB DE LA SAL</c:v>
                </c:pt>
                <c:pt idx="11">
                  <c:v>CFAI CENTRE BOURGES</c:v>
                </c:pt>
              </c:strCache>
            </c:strRef>
          </c:cat>
          <c:val>
            <c:numRef>
              <c:f>'PPT SS COMMISSION'!$C$161:$C$173</c:f>
              <c:numCache>
                <c:formatCode>0.00</c:formatCode>
                <c:ptCount val="12"/>
                <c:pt idx="0">
                  <c:v>12.3</c:v>
                </c:pt>
                <c:pt idx="1">
                  <c:v>12.68</c:v>
                </c:pt>
                <c:pt idx="2">
                  <c:v>12.84</c:v>
                </c:pt>
                <c:pt idx="3">
                  <c:v>13.07</c:v>
                </c:pt>
                <c:pt idx="4">
                  <c:v>12.07</c:v>
                </c:pt>
                <c:pt idx="5">
                  <c:v>13.19</c:v>
                </c:pt>
                <c:pt idx="6">
                  <c:v>13.05</c:v>
                </c:pt>
                <c:pt idx="7">
                  <c:v>12.91</c:v>
                </c:pt>
                <c:pt idx="8">
                  <c:v>13.11</c:v>
                </c:pt>
                <c:pt idx="9">
                  <c:v>13.44</c:v>
                </c:pt>
                <c:pt idx="10">
                  <c:v>11.79</c:v>
                </c:pt>
                <c:pt idx="11">
                  <c:v>12.69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3A-4184-AD44-76139B4B49A7}"/>
            </c:ext>
          </c:extLst>
        </c:ser>
        <c:ser>
          <c:idx val="2"/>
          <c:order val="2"/>
          <c:tx>
            <c:strRef>
              <c:f>'PPT SS COMMISSION'!$D$160</c:f>
              <c:strCache>
                <c:ptCount val="1"/>
                <c:pt idx="0">
                  <c:v> Moy Etab 2016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'PPT SS COMMISSION'!$A$161:$A$173</c:f>
              <c:strCache>
                <c:ptCount val="12"/>
                <c:pt idx="0">
                  <c:v>LP JACQUES COEUR</c:v>
                </c:pt>
                <c:pt idx="1">
                  <c:v>LP JEAN DE BERRY</c:v>
                </c:pt>
                <c:pt idx="2">
                  <c:v>LP JEAN GUEHENNO</c:v>
                </c:pt>
                <c:pt idx="3">
                  <c:v>LP JEAN MERMOZ</c:v>
                </c:pt>
                <c:pt idx="4">
                  <c:v>LP JEAN MOULIN</c:v>
                </c:pt>
                <c:pt idx="5">
                  <c:v>LP VAUVERT</c:v>
                </c:pt>
                <c:pt idx="6">
                  <c:v>LPO EDOUARD VAILLANT</c:v>
                </c:pt>
                <c:pt idx="7">
                  <c:v>LPO HENRI BRISSON</c:v>
                </c:pt>
                <c:pt idx="8">
                  <c:v>LPO P-E MARTIN</c:v>
                </c:pt>
                <c:pt idx="9">
                  <c:v>LPP SAINT JOSEPH</c:v>
                </c:pt>
                <c:pt idx="10">
                  <c:v>LPPO ST JB DE LA SAL</c:v>
                </c:pt>
                <c:pt idx="11">
                  <c:v>CFAI CENTRE BOURGES</c:v>
                </c:pt>
              </c:strCache>
            </c:strRef>
          </c:cat>
          <c:val>
            <c:numRef>
              <c:f>'PPT SS COMMISSION'!$D$161:$D$173</c:f>
              <c:numCache>
                <c:formatCode>0.00</c:formatCode>
                <c:ptCount val="12"/>
                <c:pt idx="0">
                  <c:v>12.506802721088436</c:v>
                </c:pt>
                <c:pt idx="1">
                  <c:v>12.239416058394168</c:v>
                </c:pt>
                <c:pt idx="2">
                  <c:v>12.435082872928177</c:v>
                </c:pt>
                <c:pt idx="3">
                  <c:v>11.811977715877438</c:v>
                </c:pt>
                <c:pt idx="4">
                  <c:v>12.851456310679614</c:v>
                </c:pt>
                <c:pt idx="5">
                  <c:v>13.832664756446992</c:v>
                </c:pt>
                <c:pt idx="6">
                  <c:v>11.977551020408164</c:v>
                </c:pt>
                <c:pt idx="7">
                  <c:v>13.241025641025644</c:v>
                </c:pt>
                <c:pt idx="8">
                  <c:v>12.662790697674412</c:v>
                </c:pt>
                <c:pt idx="9">
                  <c:v>13.317901234567902</c:v>
                </c:pt>
                <c:pt idx="10">
                  <c:v>12.953488372093023</c:v>
                </c:pt>
                <c:pt idx="11">
                  <c:v>14.18888888888889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3A-4184-AD44-76139B4B49A7}"/>
            </c:ext>
          </c:extLst>
        </c:ser>
        <c:ser>
          <c:idx val="3"/>
          <c:order val="3"/>
          <c:tx>
            <c:strRef>
              <c:f>'PPT SS COMMISSION'!$E$160</c:f>
              <c:strCache>
                <c:ptCount val="1"/>
                <c:pt idx="0">
                  <c:v> Moy Etab 2017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'PPT SS COMMISSION'!$A$161:$A$173</c:f>
              <c:strCache>
                <c:ptCount val="12"/>
                <c:pt idx="0">
                  <c:v>LP JACQUES COEUR</c:v>
                </c:pt>
                <c:pt idx="1">
                  <c:v>LP JEAN DE BERRY</c:v>
                </c:pt>
                <c:pt idx="2">
                  <c:v>LP JEAN GUEHENNO</c:v>
                </c:pt>
                <c:pt idx="3">
                  <c:v>LP JEAN MERMOZ</c:v>
                </c:pt>
                <c:pt idx="4">
                  <c:v>LP JEAN MOULIN</c:v>
                </c:pt>
                <c:pt idx="5">
                  <c:v>LP VAUVERT</c:v>
                </c:pt>
                <c:pt idx="6">
                  <c:v>LPO EDOUARD VAILLANT</c:v>
                </c:pt>
                <c:pt idx="7">
                  <c:v>LPO HENRI BRISSON</c:v>
                </c:pt>
                <c:pt idx="8">
                  <c:v>LPO P-E MARTIN</c:v>
                </c:pt>
                <c:pt idx="9">
                  <c:v>LPP SAINT JOSEPH</c:v>
                </c:pt>
                <c:pt idx="10">
                  <c:v>LPPO ST JB DE LA SAL</c:v>
                </c:pt>
                <c:pt idx="11">
                  <c:v>CFAI CENTRE BOURGES</c:v>
                </c:pt>
              </c:strCache>
            </c:strRef>
          </c:cat>
          <c:val>
            <c:numRef>
              <c:f>'PPT SS COMMISSION'!$E$161:$E$173</c:f>
              <c:numCache>
                <c:formatCode>0.00</c:formatCode>
                <c:ptCount val="12"/>
                <c:pt idx="0">
                  <c:v>13.050993377483444</c:v>
                </c:pt>
                <c:pt idx="1">
                  <c:v>11.290983606557376</c:v>
                </c:pt>
                <c:pt idx="2">
                  <c:v>13.067692307692308</c:v>
                </c:pt>
                <c:pt idx="3">
                  <c:v>12.558583106267029</c:v>
                </c:pt>
                <c:pt idx="4">
                  <c:v>12.952</c:v>
                </c:pt>
                <c:pt idx="5">
                  <c:v>12.832180851063828</c:v>
                </c:pt>
                <c:pt idx="6">
                  <c:v>13.388047808764931</c:v>
                </c:pt>
                <c:pt idx="7">
                  <c:v>14.025609756097566</c:v>
                </c:pt>
                <c:pt idx="8">
                  <c:v>13.566165413533836</c:v>
                </c:pt>
                <c:pt idx="9">
                  <c:v>12.719512195121951</c:v>
                </c:pt>
                <c:pt idx="10">
                  <c:v>12.531446540880504</c:v>
                </c:pt>
                <c:pt idx="11">
                  <c:v>13.9375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B3A-4184-AD44-76139B4B49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3061120"/>
        <c:axId val="268275648"/>
      </c:barChart>
      <c:catAx>
        <c:axId val="17306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68275648"/>
        <c:crosses val="autoZero"/>
        <c:auto val="1"/>
        <c:lblAlgn val="ctr"/>
        <c:lblOffset val="100"/>
        <c:noMultiLvlLbl val="0"/>
      </c:catAx>
      <c:valAx>
        <c:axId val="268275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3061120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Moyennes Etab 28</c:v>
          </c:tx>
          <c:invertIfNegative val="0"/>
          <c:dLbls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0F6-4C58-BA77-EA7DAE7F9175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F6-4C58-BA77-EA7DAE7F9175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0F6-4C58-BA77-EA7DAE7F91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8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'DONNEES ETAB'!$J$21:$J$41</c:f>
                <c:numCache>
                  <c:formatCode>General</c:formatCode>
                  <c:ptCount val="21"/>
                  <c:pt idx="0">
                    <c:v>3.5613770298510046</c:v>
                  </c:pt>
                  <c:pt idx="1">
                    <c:v>4.0234080541061097</c:v>
                  </c:pt>
                  <c:pt idx="2">
                    <c:v>3.8427457446860904</c:v>
                  </c:pt>
                  <c:pt idx="3">
                    <c:v>3.5141683306646851</c:v>
                  </c:pt>
                  <c:pt idx="4">
                    <c:v>3.28399297066195</c:v>
                  </c:pt>
                  <c:pt idx="5">
                    <c:v>4.1268608998085234</c:v>
                  </c:pt>
                  <c:pt idx="6">
                    <c:v>3.6256593592679396</c:v>
                  </c:pt>
                  <c:pt idx="7">
                    <c:v>3.94474836779378</c:v>
                  </c:pt>
                  <c:pt idx="8">
                    <c:v>3.7193499665387604</c:v>
                  </c:pt>
                  <c:pt idx="9">
                    <c:v>0</c:v>
                  </c:pt>
                  <c:pt idx="10">
                    <c:v>4.3755544352560669</c:v>
                  </c:pt>
                  <c:pt idx="11">
                    <c:v>0</c:v>
                  </c:pt>
                  <c:pt idx="12">
                    <c:v>2.8980812971715411</c:v>
                  </c:pt>
                  <c:pt idx="13">
                    <c:v>3.5908833576491204</c:v>
                  </c:pt>
                  <c:pt idx="14">
                    <c:v>3.8842425746948916</c:v>
                  </c:pt>
                  <c:pt idx="15">
                    <c:v>3.8118018486449854</c:v>
                  </c:pt>
                  <c:pt idx="16">
                    <c:v>4.0698331251620949</c:v>
                  </c:pt>
                  <c:pt idx="17">
                    <c:v>2.5843107393158653</c:v>
                  </c:pt>
                  <c:pt idx="18">
                    <c:v>3.9305705383134244</c:v>
                  </c:pt>
                  <c:pt idx="19">
                    <c:v>0</c:v>
                  </c:pt>
                  <c:pt idx="20">
                    <c:v>3.3424354892802346</c:v>
                  </c:pt>
                </c:numCache>
              </c:numRef>
            </c:plus>
            <c:minus>
              <c:numRef>
                <c:f>'DONNEES ETAB'!$J$21:$J$41</c:f>
                <c:numCache>
                  <c:formatCode>General</c:formatCode>
                  <c:ptCount val="21"/>
                  <c:pt idx="0">
                    <c:v>3.5613770298510046</c:v>
                  </c:pt>
                  <c:pt idx="1">
                    <c:v>4.0234080541061097</c:v>
                  </c:pt>
                  <c:pt idx="2">
                    <c:v>3.8427457446860904</c:v>
                  </c:pt>
                  <c:pt idx="3">
                    <c:v>3.5141683306646851</c:v>
                  </c:pt>
                  <c:pt idx="4">
                    <c:v>3.28399297066195</c:v>
                  </c:pt>
                  <c:pt idx="5">
                    <c:v>4.1268608998085234</c:v>
                  </c:pt>
                  <c:pt idx="6">
                    <c:v>3.6256593592679396</c:v>
                  </c:pt>
                  <c:pt idx="7">
                    <c:v>3.94474836779378</c:v>
                  </c:pt>
                  <c:pt idx="8">
                    <c:v>3.7193499665387604</c:v>
                  </c:pt>
                  <c:pt idx="9">
                    <c:v>0</c:v>
                  </c:pt>
                  <c:pt idx="10">
                    <c:v>4.3755544352560669</c:v>
                  </c:pt>
                  <c:pt idx="11">
                    <c:v>0</c:v>
                  </c:pt>
                  <c:pt idx="12">
                    <c:v>2.8980812971715411</c:v>
                  </c:pt>
                  <c:pt idx="13">
                    <c:v>3.5908833576491204</c:v>
                  </c:pt>
                  <c:pt idx="14">
                    <c:v>3.8842425746948916</c:v>
                  </c:pt>
                  <c:pt idx="15">
                    <c:v>3.8118018486449854</c:v>
                  </c:pt>
                  <c:pt idx="16">
                    <c:v>4.0698331251620949</c:v>
                  </c:pt>
                  <c:pt idx="17">
                    <c:v>2.5843107393158653</c:v>
                  </c:pt>
                  <c:pt idx="18">
                    <c:v>3.9305705383134244</c:v>
                  </c:pt>
                  <c:pt idx="19">
                    <c:v>0</c:v>
                  </c:pt>
                  <c:pt idx="20">
                    <c:v>3.3424354892802346</c:v>
                  </c:pt>
                </c:numCache>
              </c:numRef>
            </c:minus>
          </c:errBars>
          <c:cat>
            <c:strRef>
              <c:f>'DONNEES ETAB'!$G$21:$G$41</c:f>
              <c:strCache>
                <c:ptCount val="21"/>
                <c:pt idx="0">
                  <c:v>LP BAT PH DE L'ORME</c:v>
                </c:pt>
                <c:pt idx="1">
                  <c:v>LPO EDOUARD BRANLY</c:v>
                </c:pt>
                <c:pt idx="2">
                  <c:v>LP MAURICE VIOLLETTE</c:v>
                </c:pt>
                <c:pt idx="3">
                  <c:v>LPO REMI BELLEAU</c:v>
                </c:pt>
                <c:pt idx="4">
                  <c:v>LPO JEHAN DE BEAUCE</c:v>
                </c:pt>
                <c:pt idx="5">
                  <c:v>EREA F TRUFFAUT</c:v>
                </c:pt>
                <c:pt idx="6">
                  <c:v>LPP NOTRE DAME 0280684S</c:v>
                </c:pt>
                <c:pt idx="7">
                  <c:v>LPP DE COUASNON</c:v>
                </c:pt>
                <c:pt idx="8">
                  <c:v>LPP F D'AUBIGNE</c:v>
                </c:pt>
                <c:pt idx="9">
                  <c:v>LPP NOTRE DAME 0280691Z</c:v>
                </c:pt>
                <c:pt idx="10">
                  <c:v>LP J-F PAULSEN</c:v>
                </c:pt>
                <c:pt idx="11">
                  <c:v>IME LES BOIS DU SEIG</c:v>
                </c:pt>
                <c:pt idx="12">
                  <c:v>LP ELSA TRIOLET</c:v>
                </c:pt>
                <c:pt idx="13">
                  <c:v>BTP CFA EURE ET LOIR</c:v>
                </c:pt>
                <c:pt idx="14">
                  <c:v>LP GILBERT COURTOIS</c:v>
                </c:pt>
                <c:pt idx="15">
                  <c:v>LP SULLY</c:v>
                </c:pt>
                <c:pt idx="16">
                  <c:v>CFAI ANT CHATEAUDUN</c:v>
                </c:pt>
                <c:pt idx="17">
                  <c:v>LPO SILVIA MONFORT</c:v>
                </c:pt>
                <c:pt idx="18">
                  <c:v>LAP ND DES JARDINS</c:v>
                </c:pt>
                <c:pt idx="19">
                  <c:v>CFA  AFTEC LP NOTRE</c:v>
                </c:pt>
                <c:pt idx="20">
                  <c:v>CFAS 28</c:v>
                </c:pt>
              </c:strCache>
            </c:strRef>
          </c:cat>
          <c:val>
            <c:numRef>
              <c:f>'DONNEES ETAB'!$I$21:$I$41</c:f>
              <c:numCache>
                <c:formatCode>0.00</c:formatCode>
                <c:ptCount val="21"/>
                <c:pt idx="0">
                  <c:v>13.055084745762711</c:v>
                </c:pt>
                <c:pt idx="1">
                  <c:v>12.672448979591838</c:v>
                </c:pt>
                <c:pt idx="2">
                  <c:v>13.028609625668455</c:v>
                </c:pt>
                <c:pt idx="3">
                  <c:v>13.34011627906977</c:v>
                </c:pt>
                <c:pt idx="4">
                  <c:v>13.303964757709251</c:v>
                </c:pt>
                <c:pt idx="5">
                  <c:v>13.094202898550725</c:v>
                </c:pt>
                <c:pt idx="6">
                  <c:v>13.448581560283689</c:v>
                </c:pt>
                <c:pt idx="7">
                  <c:v>11.940825688073396</c:v>
                </c:pt>
                <c:pt idx="8">
                  <c:v>13.131578947368421</c:v>
                </c:pt>
                <c:pt idx="9">
                  <c:v>0</c:v>
                </c:pt>
                <c:pt idx="10">
                  <c:v>12.286266094420601</c:v>
                </c:pt>
                <c:pt idx="11">
                  <c:v>0</c:v>
                </c:pt>
                <c:pt idx="12">
                  <c:v>13.758566978193146</c:v>
                </c:pt>
                <c:pt idx="13">
                  <c:v>13.667741935483871</c:v>
                </c:pt>
                <c:pt idx="14">
                  <c:v>14.006542056074771</c:v>
                </c:pt>
                <c:pt idx="15">
                  <c:v>13.77</c:v>
                </c:pt>
                <c:pt idx="16">
                  <c:v>10.875</c:v>
                </c:pt>
                <c:pt idx="17">
                  <c:v>13.681318681318681</c:v>
                </c:pt>
                <c:pt idx="18">
                  <c:v>12.369696969696967</c:v>
                </c:pt>
                <c:pt idx="19">
                  <c:v>0</c:v>
                </c:pt>
                <c:pt idx="20">
                  <c:v>11.625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AB-4128-8FE5-3C30404F70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axId val="267872256"/>
        <c:axId val="217614592"/>
      </c:barChart>
      <c:lineChart>
        <c:grouping val="standard"/>
        <c:varyColors val="0"/>
        <c:ser>
          <c:idx val="1"/>
          <c:order val="1"/>
          <c:tx>
            <c:v>Moyenne Dept 28 : 13,17</c:v>
          </c:tx>
          <c:marker>
            <c:symbol val="none"/>
          </c:marker>
          <c:cat>
            <c:strRef>
              <c:f>'DONNEES ETAB'!$G$21:$G$41</c:f>
              <c:strCache>
                <c:ptCount val="21"/>
                <c:pt idx="0">
                  <c:v>LP BAT PH DE L'ORME</c:v>
                </c:pt>
                <c:pt idx="1">
                  <c:v>LPO EDOUARD BRANLY</c:v>
                </c:pt>
                <c:pt idx="2">
                  <c:v>LP MAURICE VIOLLETTE</c:v>
                </c:pt>
                <c:pt idx="3">
                  <c:v>LPO REMI BELLEAU</c:v>
                </c:pt>
                <c:pt idx="4">
                  <c:v>LPO JEHAN DE BEAUCE</c:v>
                </c:pt>
                <c:pt idx="5">
                  <c:v>EREA F TRUFFAUT</c:v>
                </c:pt>
                <c:pt idx="6">
                  <c:v>LPP NOTRE DAME 0280684S</c:v>
                </c:pt>
                <c:pt idx="7">
                  <c:v>LPP DE COUASNON</c:v>
                </c:pt>
                <c:pt idx="8">
                  <c:v>LPP F D'AUBIGNE</c:v>
                </c:pt>
                <c:pt idx="9">
                  <c:v>LPP NOTRE DAME 0280691Z</c:v>
                </c:pt>
                <c:pt idx="10">
                  <c:v>LP J-F PAULSEN</c:v>
                </c:pt>
                <c:pt idx="11">
                  <c:v>IME LES BOIS DU SEIG</c:v>
                </c:pt>
                <c:pt idx="12">
                  <c:v>LP ELSA TRIOLET</c:v>
                </c:pt>
                <c:pt idx="13">
                  <c:v>BTP CFA EURE ET LOIR</c:v>
                </c:pt>
                <c:pt idx="14">
                  <c:v>LP GILBERT COURTOIS</c:v>
                </c:pt>
                <c:pt idx="15">
                  <c:v>LP SULLY</c:v>
                </c:pt>
                <c:pt idx="16">
                  <c:v>CFAI ANT CHATEAUDUN</c:v>
                </c:pt>
                <c:pt idx="17">
                  <c:v>LPO SILVIA MONFORT</c:v>
                </c:pt>
                <c:pt idx="18">
                  <c:v>LAP ND DES JARDINS</c:v>
                </c:pt>
                <c:pt idx="19">
                  <c:v>CFA  AFTEC LP NOTRE</c:v>
                </c:pt>
                <c:pt idx="20">
                  <c:v>CFAS 28</c:v>
                </c:pt>
              </c:strCache>
            </c:strRef>
          </c:cat>
          <c:val>
            <c:numRef>
              <c:f>'DONNEES ETAB'!$K$21:$K$41</c:f>
              <c:numCache>
                <c:formatCode>0.00</c:formatCode>
                <c:ptCount val="21"/>
                <c:pt idx="0">
                  <c:v>13.165413958745415</c:v>
                </c:pt>
                <c:pt idx="1">
                  <c:v>13.165413958745415</c:v>
                </c:pt>
                <c:pt idx="2">
                  <c:v>13.165413958745415</c:v>
                </c:pt>
                <c:pt idx="3">
                  <c:v>13.165413958745415</c:v>
                </c:pt>
                <c:pt idx="4">
                  <c:v>13.165413958745415</c:v>
                </c:pt>
                <c:pt idx="5">
                  <c:v>13.165413958745415</c:v>
                </c:pt>
                <c:pt idx="6">
                  <c:v>13.165413958745415</c:v>
                </c:pt>
                <c:pt idx="7">
                  <c:v>13.165413958745415</c:v>
                </c:pt>
                <c:pt idx="8">
                  <c:v>13.165413958745415</c:v>
                </c:pt>
                <c:pt idx="9">
                  <c:v>13.165413958745415</c:v>
                </c:pt>
                <c:pt idx="10">
                  <c:v>13.165413958745415</c:v>
                </c:pt>
                <c:pt idx="11">
                  <c:v>13.165413958745415</c:v>
                </c:pt>
                <c:pt idx="12">
                  <c:v>13.165413958745415</c:v>
                </c:pt>
                <c:pt idx="13">
                  <c:v>13.165413958745415</c:v>
                </c:pt>
                <c:pt idx="14">
                  <c:v>13.165413958745415</c:v>
                </c:pt>
                <c:pt idx="15">
                  <c:v>13.165413958745415</c:v>
                </c:pt>
                <c:pt idx="16">
                  <c:v>13.165413958745415</c:v>
                </c:pt>
                <c:pt idx="17">
                  <c:v>13.165413958745415</c:v>
                </c:pt>
                <c:pt idx="18">
                  <c:v>13.165413958745415</c:v>
                </c:pt>
                <c:pt idx="19">
                  <c:v>13.165413958745415</c:v>
                </c:pt>
                <c:pt idx="20">
                  <c:v>13.165413958745415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5AB-4128-8FE5-3C30404F7091}"/>
            </c:ext>
          </c:extLst>
        </c:ser>
        <c:ser>
          <c:idx val="2"/>
          <c:order val="2"/>
          <c:tx>
            <c:v>Moyenne Acad : 13,01</c:v>
          </c:tx>
          <c:marker>
            <c:symbol val="none"/>
          </c:marker>
          <c:cat>
            <c:strRef>
              <c:f>'DONNEES ETAB'!$G$21:$G$41</c:f>
              <c:strCache>
                <c:ptCount val="21"/>
                <c:pt idx="0">
                  <c:v>LP BAT PH DE L'ORME</c:v>
                </c:pt>
                <c:pt idx="1">
                  <c:v>LPO EDOUARD BRANLY</c:v>
                </c:pt>
                <c:pt idx="2">
                  <c:v>LP MAURICE VIOLLETTE</c:v>
                </c:pt>
                <c:pt idx="3">
                  <c:v>LPO REMI BELLEAU</c:v>
                </c:pt>
                <c:pt idx="4">
                  <c:v>LPO JEHAN DE BEAUCE</c:v>
                </c:pt>
                <c:pt idx="5">
                  <c:v>EREA F TRUFFAUT</c:v>
                </c:pt>
                <c:pt idx="6">
                  <c:v>LPP NOTRE DAME 0280684S</c:v>
                </c:pt>
                <c:pt idx="7">
                  <c:v>LPP DE COUASNON</c:v>
                </c:pt>
                <c:pt idx="8">
                  <c:v>LPP F D'AUBIGNE</c:v>
                </c:pt>
                <c:pt idx="9">
                  <c:v>LPP NOTRE DAME 0280691Z</c:v>
                </c:pt>
                <c:pt idx="10">
                  <c:v>LP J-F PAULSEN</c:v>
                </c:pt>
                <c:pt idx="11">
                  <c:v>IME LES BOIS DU SEIG</c:v>
                </c:pt>
                <c:pt idx="12">
                  <c:v>LP ELSA TRIOLET</c:v>
                </c:pt>
                <c:pt idx="13">
                  <c:v>BTP CFA EURE ET LOIR</c:v>
                </c:pt>
                <c:pt idx="14">
                  <c:v>LP GILBERT COURTOIS</c:v>
                </c:pt>
                <c:pt idx="15">
                  <c:v>LP SULLY</c:v>
                </c:pt>
                <c:pt idx="16">
                  <c:v>CFAI ANT CHATEAUDUN</c:v>
                </c:pt>
                <c:pt idx="17">
                  <c:v>LPO SILVIA MONFORT</c:v>
                </c:pt>
                <c:pt idx="18">
                  <c:v>LAP ND DES JARDINS</c:v>
                </c:pt>
                <c:pt idx="19">
                  <c:v>CFA  AFTEC LP NOTRE</c:v>
                </c:pt>
                <c:pt idx="20">
                  <c:v>CFAS 28</c:v>
                </c:pt>
              </c:strCache>
            </c:strRef>
          </c:cat>
          <c:val>
            <c:numRef>
              <c:f>'DONNEES ETAB'!$M$21:$M$41</c:f>
              <c:numCache>
                <c:formatCode>0.00</c:formatCode>
                <c:ptCount val="21"/>
                <c:pt idx="0">
                  <c:v>13.006993038604124</c:v>
                </c:pt>
                <c:pt idx="1">
                  <c:v>13.006993038604124</c:v>
                </c:pt>
                <c:pt idx="2">
                  <c:v>13.006993038604124</c:v>
                </c:pt>
                <c:pt idx="3">
                  <c:v>13.006993038604124</c:v>
                </c:pt>
                <c:pt idx="4">
                  <c:v>13.006993038604124</c:v>
                </c:pt>
                <c:pt idx="5">
                  <c:v>13.006993038604124</c:v>
                </c:pt>
                <c:pt idx="6">
                  <c:v>13.006993038604124</c:v>
                </c:pt>
                <c:pt idx="7">
                  <c:v>13.006993038604124</c:v>
                </c:pt>
                <c:pt idx="8">
                  <c:v>13.006993038604124</c:v>
                </c:pt>
                <c:pt idx="9">
                  <c:v>13.006993038604124</c:v>
                </c:pt>
                <c:pt idx="10">
                  <c:v>13.006993038604124</c:v>
                </c:pt>
                <c:pt idx="11">
                  <c:v>13.006993038604124</c:v>
                </c:pt>
                <c:pt idx="12">
                  <c:v>13.006993038604124</c:v>
                </c:pt>
                <c:pt idx="13">
                  <c:v>13.006993038604124</c:v>
                </c:pt>
                <c:pt idx="14">
                  <c:v>13.006993038604124</c:v>
                </c:pt>
                <c:pt idx="15">
                  <c:v>13.006993038604124</c:v>
                </c:pt>
                <c:pt idx="16">
                  <c:v>13.006993038604124</c:v>
                </c:pt>
                <c:pt idx="17">
                  <c:v>13.006993038604124</c:v>
                </c:pt>
                <c:pt idx="18">
                  <c:v>13.006993038604124</c:v>
                </c:pt>
                <c:pt idx="19">
                  <c:v>13.006993038604124</c:v>
                </c:pt>
                <c:pt idx="20">
                  <c:v>13.006993038604124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5AB-4128-8FE5-3C30404F70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7872256"/>
        <c:axId val="217614592"/>
      </c:lineChart>
      <c:catAx>
        <c:axId val="267872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7614592"/>
        <c:crosses val="autoZero"/>
        <c:auto val="1"/>
        <c:lblAlgn val="ctr"/>
        <c:lblOffset val="100"/>
        <c:noMultiLvlLbl val="0"/>
      </c:catAx>
      <c:valAx>
        <c:axId val="217614592"/>
        <c:scaling>
          <c:orientation val="minMax"/>
          <c:min val="4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267872256"/>
        <c:crosses val="autoZero"/>
        <c:crossBetween val="between"/>
      </c:valAx>
      <c:spPr>
        <a:noFill/>
      </c:spPr>
    </c:plotArea>
    <c:legend>
      <c:legendPos val="t"/>
      <c:overlay val="0"/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CAPBEP.xlsm]PPT SS COMMISSION!Tableau croisé dynamique4</c:name>
    <c:fmtId val="218"/>
  </c:pivotSource>
  <c:chart>
    <c:title>
      <c:tx>
        <c:rich>
          <a:bodyPr/>
          <a:lstStyle/>
          <a:p>
            <a:pPr>
              <a:defRPr sz="1400" b="0"/>
            </a:pPr>
            <a:r>
              <a:rPr lang="fr-FR" sz="1400" b="0"/>
              <a:t>Evolution des moyennes par établissement du 28</a:t>
            </a:r>
          </a:p>
        </c:rich>
      </c:tx>
      <c:overlay val="0"/>
    </c:title>
    <c:autoTitleDeleted val="0"/>
    <c:pivotFmts>
      <c:pivotFmt>
        <c:idx val="0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5"/>
          </a:solidFill>
        </c:spPr>
        <c:marker>
          <c:symbol val="none"/>
        </c:marker>
      </c:pivotFmt>
      <c:pivotFmt>
        <c:idx val="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5"/>
          </a:solidFill>
        </c:spPr>
        <c:marker>
          <c:symbol val="none"/>
        </c:marker>
      </c:pivotFmt>
      <c:pivotFmt>
        <c:idx val="1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5"/>
          </a:solidFill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'PPT SS COMMISSION'!$B$160</c:f>
              <c:strCache>
                <c:ptCount val="1"/>
                <c:pt idx="0">
                  <c:v> Moy Etab 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'PPT SS COMMISSION'!$A$161:$A$171</c:f>
              <c:strCache>
                <c:ptCount val="10"/>
                <c:pt idx="0">
                  <c:v>LP MAURICE VIOLLETTE</c:v>
                </c:pt>
                <c:pt idx="1">
                  <c:v>LPO EDOUARD BRANLY</c:v>
                </c:pt>
                <c:pt idx="2">
                  <c:v>LPO JEHAN DE BEAUCE</c:v>
                </c:pt>
                <c:pt idx="3">
                  <c:v>LPO REMI BELLEAU</c:v>
                </c:pt>
                <c:pt idx="4">
                  <c:v>LPP NOTRE DAME 0280684S</c:v>
                </c:pt>
                <c:pt idx="5">
                  <c:v>LP BAT PH DE L'ORME</c:v>
                </c:pt>
                <c:pt idx="6">
                  <c:v>EREA F TRUFFAUT</c:v>
                </c:pt>
                <c:pt idx="7">
                  <c:v>LPP DE COUASNON</c:v>
                </c:pt>
                <c:pt idx="8">
                  <c:v>LPP F D'AUBIGNE</c:v>
                </c:pt>
                <c:pt idx="9">
                  <c:v>LP J-F PAULSEN</c:v>
                </c:pt>
              </c:strCache>
            </c:strRef>
          </c:cat>
          <c:val>
            <c:numRef>
              <c:f>'PPT SS COMMISSION'!$B$161:$B$171</c:f>
              <c:numCache>
                <c:formatCode>0.00</c:formatCode>
                <c:ptCount val="10"/>
                <c:pt idx="0">
                  <c:v>10.907971014492755</c:v>
                </c:pt>
                <c:pt idx="1">
                  <c:v>12.266976744186044</c:v>
                </c:pt>
                <c:pt idx="2">
                  <c:v>13.175791855203617</c:v>
                </c:pt>
                <c:pt idx="3">
                  <c:v>11.285135135135141</c:v>
                </c:pt>
                <c:pt idx="4">
                  <c:v>13.048275862068968</c:v>
                </c:pt>
                <c:pt idx="5">
                  <c:v>12.77355623100304</c:v>
                </c:pt>
                <c:pt idx="6">
                  <c:v>13.324999999999999</c:v>
                </c:pt>
                <c:pt idx="7">
                  <c:v>12.279545454545451</c:v>
                </c:pt>
                <c:pt idx="8">
                  <c:v>12.064814814814815</c:v>
                </c:pt>
                <c:pt idx="9">
                  <c:v>12.733201581027668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4F-4F96-9E06-23C94EF2990C}"/>
            </c:ext>
          </c:extLst>
        </c:ser>
        <c:ser>
          <c:idx val="1"/>
          <c:order val="1"/>
          <c:tx>
            <c:strRef>
              <c:f>'PPT SS COMMISSION'!$C$160</c:f>
              <c:strCache>
                <c:ptCount val="1"/>
                <c:pt idx="0">
                  <c:v> Moy Etab 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'PPT SS COMMISSION'!$A$161:$A$171</c:f>
              <c:strCache>
                <c:ptCount val="10"/>
                <c:pt idx="0">
                  <c:v>LP MAURICE VIOLLETTE</c:v>
                </c:pt>
                <c:pt idx="1">
                  <c:v>LPO EDOUARD BRANLY</c:v>
                </c:pt>
                <c:pt idx="2">
                  <c:v>LPO JEHAN DE BEAUCE</c:v>
                </c:pt>
                <c:pt idx="3">
                  <c:v>LPO REMI BELLEAU</c:v>
                </c:pt>
                <c:pt idx="4">
                  <c:v>LPP NOTRE DAME 0280684S</c:v>
                </c:pt>
                <c:pt idx="5">
                  <c:v>LP BAT PH DE L'ORME</c:v>
                </c:pt>
                <c:pt idx="6">
                  <c:v>EREA F TRUFFAUT</c:v>
                </c:pt>
                <c:pt idx="7">
                  <c:v>LPP DE COUASNON</c:v>
                </c:pt>
                <c:pt idx="8">
                  <c:v>LPP F D'AUBIGNE</c:v>
                </c:pt>
                <c:pt idx="9">
                  <c:v>LP J-F PAULSEN</c:v>
                </c:pt>
              </c:strCache>
            </c:strRef>
          </c:cat>
          <c:val>
            <c:numRef>
              <c:f>'PPT SS COMMISSION'!$C$161:$C$171</c:f>
              <c:numCache>
                <c:formatCode>0.00</c:formatCode>
                <c:ptCount val="10"/>
                <c:pt idx="0">
                  <c:v>12.16</c:v>
                </c:pt>
                <c:pt idx="1">
                  <c:v>12.94</c:v>
                </c:pt>
                <c:pt idx="2">
                  <c:v>13.42</c:v>
                </c:pt>
                <c:pt idx="3">
                  <c:v>13.73</c:v>
                </c:pt>
                <c:pt idx="4">
                  <c:v>12.48</c:v>
                </c:pt>
                <c:pt idx="5">
                  <c:v>13.12</c:v>
                </c:pt>
                <c:pt idx="6">
                  <c:v>12.58</c:v>
                </c:pt>
                <c:pt idx="7">
                  <c:v>11.99</c:v>
                </c:pt>
                <c:pt idx="8">
                  <c:v>13.21</c:v>
                </c:pt>
                <c:pt idx="9">
                  <c:v>12.68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4F-4F96-9E06-23C94EF2990C}"/>
            </c:ext>
          </c:extLst>
        </c:ser>
        <c:ser>
          <c:idx val="2"/>
          <c:order val="2"/>
          <c:tx>
            <c:strRef>
              <c:f>'PPT SS COMMISSION'!$D$160</c:f>
              <c:strCache>
                <c:ptCount val="1"/>
                <c:pt idx="0">
                  <c:v> Moy Etab 2016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'PPT SS COMMISSION'!$A$161:$A$171</c:f>
              <c:strCache>
                <c:ptCount val="10"/>
                <c:pt idx="0">
                  <c:v>LP MAURICE VIOLLETTE</c:v>
                </c:pt>
                <c:pt idx="1">
                  <c:v>LPO EDOUARD BRANLY</c:v>
                </c:pt>
                <c:pt idx="2">
                  <c:v>LPO JEHAN DE BEAUCE</c:v>
                </c:pt>
                <c:pt idx="3">
                  <c:v>LPO REMI BELLEAU</c:v>
                </c:pt>
                <c:pt idx="4">
                  <c:v>LPP NOTRE DAME 0280684S</c:v>
                </c:pt>
                <c:pt idx="5">
                  <c:v>LP BAT PH DE L'ORME</c:v>
                </c:pt>
                <c:pt idx="6">
                  <c:v>EREA F TRUFFAUT</c:v>
                </c:pt>
                <c:pt idx="7">
                  <c:v>LPP DE COUASNON</c:v>
                </c:pt>
                <c:pt idx="8">
                  <c:v>LPP F D'AUBIGNE</c:v>
                </c:pt>
                <c:pt idx="9">
                  <c:v>LP J-F PAULSEN</c:v>
                </c:pt>
              </c:strCache>
            </c:strRef>
          </c:cat>
          <c:val>
            <c:numRef>
              <c:f>'PPT SS COMMISSION'!$D$161:$D$171</c:f>
              <c:numCache>
                <c:formatCode>0.00</c:formatCode>
                <c:ptCount val="10"/>
                <c:pt idx="0">
                  <c:v>12.60495626822158</c:v>
                </c:pt>
                <c:pt idx="1">
                  <c:v>13.436871508379893</c:v>
                </c:pt>
                <c:pt idx="2">
                  <c:v>13.461098398169336</c:v>
                </c:pt>
                <c:pt idx="3">
                  <c:v>12.996732026143796</c:v>
                </c:pt>
                <c:pt idx="4">
                  <c:v>13.614450867052025</c:v>
                </c:pt>
                <c:pt idx="5">
                  <c:v>12.969202898550725</c:v>
                </c:pt>
                <c:pt idx="6">
                  <c:v>13.012345679012345</c:v>
                </c:pt>
                <c:pt idx="7">
                  <c:v>11.668941979522184</c:v>
                </c:pt>
                <c:pt idx="8">
                  <c:v>11.919191919191919</c:v>
                </c:pt>
                <c:pt idx="9">
                  <c:v>11.825378787878785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64F-4F96-9E06-23C94EF2990C}"/>
            </c:ext>
          </c:extLst>
        </c:ser>
        <c:ser>
          <c:idx val="3"/>
          <c:order val="3"/>
          <c:tx>
            <c:strRef>
              <c:f>'PPT SS COMMISSION'!$E$160</c:f>
              <c:strCache>
                <c:ptCount val="1"/>
                <c:pt idx="0">
                  <c:v> Moy Etab 2017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'PPT SS COMMISSION'!$A$161:$A$171</c:f>
              <c:strCache>
                <c:ptCount val="10"/>
                <c:pt idx="0">
                  <c:v>LP MAURICE VIOLLETTE</c:v>
                </c:pt>
                <c:pt idx="1">
                  <c:v>LPO EDOUARD BRANLY</c:v>
                </c:pt>
                <c:pt idx="2">
                  <c:v>LPO JEHAN DE BEAUCE</c:v>
                </c:pt>
                <c:pt idx="3">
                  <c:v>LPO REMI BELLEAU</c:v>
                </c:pt>
                <c:pt idx="4">
                  <c:v>LPP NOTRE DAME 0280684S</c:v>
                </c:pt>
                <c:pt idx="5">
                  <c:v>LP BAT PH DE L'ORME</c:v>
                </c:pt>
                <c:pt idx="6">
                  <c:v>EREA F TRUFFAUT</c:v>
                </c:pt>
                <c:pt idx="7">
                  <c:v>LPP DE COUASNON</c:v>
                </c:pt>
                <c:pt idx="8">
                  <c:v>LPP F D'AUBIGNE</c:v>
                </c:pt>
                <c:pt idx="9">
                  <c:v>LP J-F PAULSEN</c:v>
                </c:pt>
              </c:strCache>
            </c:strRef>
          </c:cat>
          <c:val>
            <c:numRef>
              <c:f>'PPT SS COMMISSION'!$E$161:$E$171</c:f>
              <c:numCache>
                <c:formatCode>0.00</c:formatCode>
                <c:ptCount val="10"/>
                <c:pt idx="0">
                  <c:v>13.028609625668455</c:v>
                </c:pt>
                <c:pt idx="1">
                  <c:v>12.672448979591838</c:v>
                </c:pt>
                <c:pt idx="2">
                  <c:v>13.303964757709251</c:v>
                </c:pt>
                <c:pt idx="3">
                  <c:v>13.34011627906977</c:v>
                </c:pt>
                <c:pt idx="4">
                  <c:v>13.448581560283689</c:v>
                </c:pt>
                <c:pt idx="5">
                  <c:v>13.055084745762711</c:v>
                </c:pt>
                <c:pt idx="6">
                  <c:v>13.094202898550725</c:v>
                </c:pt>
                <c:pt idx="7">
                  <c:v>11.940825688073396</c:v>
                </c:pt>
                <c:pt idx="8">
                  <c:v>13.131578947368421</c:v>
                </c:pt>
                <c:pt idx="9">
                  <c:v>12.286266094420601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4F-4F96-9E06-23C94EF299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3720960"/>
        <c:axId val="319927360"/>
      </c:barChart>
      <c:catAx>
        <c:axId val="343720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19927360"/>
        <c:crosses val="autoZero"/>
        <c:auto val="1"/>
        <c:lblAlgn val="ctr"/>
        <c:lblOffset val="100"/>
        <c:noMultiLvlLbl val="0"/>
      </c:catAx>
      <c:valAx>
        <c:axId val="319927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43720960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CAPBEP.xlsm]PPT SS COMMISSION!Tableau croisé dynamique4</c:name>
    <c:fmtId val="221"/>
  </c:pivotSource>
  <c:chart>
    <c:title>
      <c:tx>
        <c:rich>
          <a:bodyPr/>
          <a:lstStyle/>
          <a:p>
            <a:pPr>
              <a:defRPr sz="1400" b="0"/>
            </a:pPr>
            <a:r>
              <a:rPr lang="fr-FR" sz="1400" b="0"/>
              <a:t>Evolution des moyennes par établissement du 28</a:t>
            </a:r>
          </a:p>
        </c:rich>
      </c:tx>
      <c:overlay val="0"/>
    </c:title>
    <c:autoTitleDeleted val="0"/>
    <c:pivotFmts>
      <c:pivotFmt>
        <c:idx val="0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5"/>
          </a:solidFill>
        </c:spPr>
        <c:marker>
          <c:symbol val="none"/>
        </c:marker>
      </c:pivotFmt>
      <c:pivotFmt>
        <c:idx val="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5"/>
          </a:solidFill>
        </c:spPr>
        <c:marker>
          <c:symbol val="none"/>
        </c:marker>
      </c:pivotFmt>
      <c:pivotFmt>
        <c:idx val="1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5"/>
          </a:solidFill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'PPT SS COMMISSION'!$B$160</c:f>
              <c:strCache>
                <c:ptCount val="1"/>
                <c:pt idx="0">
                  <c:v> Moy Etab 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'PPT SS COMMISSION'!$A$161:$A$169</c:f>
              <c:strCache>
                <c:ptCount val="8"/>
                <c:pt idx="0">
                  <c:v>CFAS 28</c:v>
                </c:pt>
                <c:pt idx="1">
                  <c:v>LP ELSA TRIOLET</c:v>
                </c:pt>
                <c:pt idx="2">
                  <c:v>LP GILBERT COURTOIS</c:v>
                </c:pt>
                <c:pt idx="3">
                  <c:v>LPO SILVIA MONFORT</c:v>
                </c:pt>
                <c:pt idx="4">
                  <c:v>BTP CFA EURE ET LOIR</c:v>
                </c:pt>
                <c:pt idx="5">
                  <c:v>LP SULLY</c:v>
                </c:pt>
                <c:pt idx="6">
                  <c:v>CFAI ANT CHATEAUDUN</c:v>
                </c:pt>
                <c:pt idx="7">
                  <c:v>LAP ND DES JARDINS</c:v>
                </c:pt>
              </c:strCache>
            </c:strRef>
          </c:cat>
          <c:val>
            <c:numRef>
              <c:f>'PPT SS COMMISSION'!$B$161:$B$169</c:f>
              <c:numCache>
                <c:formatCode>0.00</c:formatCode>
                <c:ptCount val="8"/>
                <c:pt idx="0">
                  <c:v>10.833333333333334</c:v>
                </c:pt>
                <c:pt idx="1">
                  <c:v>13.485849056603774</c:v>
                </c:pt>
                <c:pt idx="2">
                  <c:v>12.461728395061728</c:v>
                </c:pt>
                <c:pt idx="3">
                  <c:v>10.995726495726496</c:v>
                </c:pt>
                <c:pt idx="4">
                  <c:v>13.20754716981132</c:v>
                </c:pt>
                <c:pt idx="5">
                  <c:v>13.597297297297299</c:v>
                </c:pt>
                <c:pt idx="6">
                  <c:v>12.287878787878787</c:v>
                </c:pt>
                <c:pt idx="7">
                  <c:v>12.091666666666667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4F-4F96-9E06-23C94EF2990C}"/>
            </c:ext>
          </c:extLst>
        </c:ser>
        <c:ser>
          <c:idx val="1"/>
          <c:order val="1"/>
          <c:tx>
            <c:strRef>
              <c:f>'PPT SS COMMISSION'!$C$160</c:f>
              <c:strCache>
                <c:ptCount val="1"/>
                <c:pt idx="0">
                  <c:v> Moy Etab 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'PPT SS COMMISSION'!$A$161:$A$169</c:f>
              <c:strCache>
                <c:ptCount val="8"/>
                <c:pt idx="0">
                  <c:v>CFAS 28</c:v>
                </c:pt>
                <c:pt idx="1">
                  <c:v>LP ELSA TRIOLET</c:v>
                </c:pt>
                <c:pt idx="2">
                  <c:v>LP GILBERT COURTOIS</c:v>
                </c:pt>
                <c:pt idx="3">
                  <c:v>LPO SILVIA MONFORT</c:v>
                </c:pt>
                <c:pt idx="4">
                  <c:v>BTP CFA EURE ET LOIR</c:v>
                </c:pt>
                <c:pt idx="5">
                  <c:v>LP SULLY</c:v>
                </c:pt>
                <c:pt idx="6">
                  <c:v>CFAI ANT CHATEAUDUN</c:v>
                </c:pt>
                <c:pt idx="7">
                  <c:v>LAP ND DES JARDINS</c:v>
                </c:pt>
              </c:strCache>
            </c:strRef>
          </c:cat>
          <c:val>
            <c:numRef>
              <c:f>'PPT SS COMMISSION'!$C$161:$C$169</c:f>
              <c:numCache>
                <c:formatCode>0.00</c:formatCode>
                <c:ptCount val="8"/>
                <c:pt idx="0">
                  <c:v>8.6</c:v>
                </c:pt>
                <c:pt idx="1">
                  <c:v>12.65</c:v>
                </c:pt>
                <c:pt idx="2">
                  <c:v>12.13</c:v>
                </c:pt>
                <c:pt idx="3">
                  <c:v>14.07</c:v>
                </c:pt>
                <c:pt idx="4">
                  <c:v>13.1</c:v>
                </c:pt>
                <c:pt idx="5">
                  <c:v>15.26</c:v>
                </c:pt>
                <c:pt idx="6">
                  <c:v>13.39</c:v>
                </c:pt>
                <c:pt idx="7">
                  <c:v>11.4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4F-4F96-9E06-23C94EF2990C}"/>
            </c:ext>
          </c:extLst>
        </c:ser>
        <c:ser>
          <c:idx val="2"/>
          <c:order val="2"/>
          <c:tx>
            <c:strRef>
              <c:f>'PPT SS COMMISSION'!$D$160</c:f>
              <c:strCache>
                <c:ptCount val="1"/>
                <c:pt idx="0">
                  <c:v> Moy Etab 2016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'PPT SS COMMISSION'!$A$161:$A$169</c:f>
              <c:strCache>
                <c:ptCount val="8"/>
                <c:pt idx="0">
                  <c:v>CFAS 28</c:v>
                </c:pt>
                <c:pt idx="1">
                  <c:v>LP ELSA TRIOLET</c:v>
                </c:pt>
                <c:pt idx="2">
                  <c:v>LP GILBERT COURTOIS</c:v>
                </c:pt>
                <c:pt idx="3">
                  <c:v>LPO SILVIA MONFORT</c:v>
                </c:pt>
                <c:pt idx="4">
                  <c:v>BTP CFA EURE ET LOIR</c:v>
                </c:pt>
                <c:pt idx="5">
                  <c:v>LP SULLY</c:v>
                </c:pt>
                <c:pt idx="6">
                  <c:v>CFAI ANT CHATEAUDUN</c:v>
                </c:pt>
                <c:pt idx="7">
                  <c:v>LAP ND DES JARDINS</c:v>
                </c:pt>
              </c:strCache>
            </c:strRef>
          </c:cat>
          <c:val>
            <c:numRef>
              <c:f>'PPT SS COMMISSION'!$D$161:$D$169</c:f>
              <c:numCache>
                <c:formatCode>0.00</c:formatCode>
                <c:ptCount val="8"/>
                <c:pt idx="0">
                  <c:v>11.75</c:v>
                </c:pt>
                <c:pt idx="1">
                  <c:v>13.966996699669966</c:v>
                </c:pt>
                <c:pt idx="2">
                  <c:v>12.959821428571418</c:v>
                </c:pt>
                <c:pt idx="3">
                  <c:v>12.388059701492537</c:v>
                </c:pt>
                <c:pt idx="4">
                  <c:v>13.022522522522523</c:v>
                </c:pt>
                <c:pt idx="5">
                  <c:v>13.978494623655914</c:v>
                </c:pt>
                <c:pt idx="6">
                  <c:v>13.62037037037037</c:v>
                </c:pt>
                <c:pt idx="7">
                  <c:v>14.988888888888889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64F-4F96-9E06-23C94EF2990C}"/>
            </c:ext>
          </c:extLst>
        </c:ser>
        <c:ser>
          <c:idx val="3"/>
          <c:order val="3"/>
          <c:tx>
            <c:strRef>
              <c:f>'PPT SS COMMISSION'!$E$160</c:f>
              <c:strCache>
                <c:ptCount val="1"/>
                <c:pt idx="0">
                  <c:v> Moy Etab 2017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'PPT SS COMMISSION'!$A$161:$A$169</c:f>
              <c:strCache>
                <c:ptCount val="8"/>
                <c:pt idx="0">
                  <c:v>CFAS 28</c:v>
                </c:pt>
                <c:pt idx="1">
                  <c:v>LP ELSA TRIOLET</c:v>
                </c:pt>
                <c:pt idx="2">
                  <c:v>LP GILBERT COURTOIS</c:v>
                </c:pt>
                <c:pt idx="3">
                  <c:v>LPO SILVIA MONFORT</c:v>
                </c:pt>
                <c:pt idx="4">
                  <c:v>BTP CFA EURE ET LOIR</c:v>
                </c:pt>
                <c:pt idx="5">
                  <c:v>LP SULLY</c:v>
                </c:pt>
                <c:pt idx="6">
                  <c:v>CFAI ANT CHATEAUDUN</c:v>
                </c:pt>
                <c:pt idx="7">
                  <c:v>LAP ND DES JARDINS</c:v>
                </c:pt>
              </c:strCache>
            </c:strRef>
          </c:cat>
          <c:val>
            <c:numRef>
              <c:f>'PPT SS COMMISSION'!$E$161:$E$169</c:f>
              <c:numCache>
                <c:formatCode>0.00</c:formatCode>
                <c:ptCount val="8"/>
                <c:pt idx="0">
                  <c:v>11.625</c:v>
                </c:pt>
                <c:pt idx="1">
                  <c:v>13.758566978193146</c:v>
                </c:pt>
                <c:pt idx="2">
                  <c:v>14.006542056074771</c:v>
                </c:pt>
                <c:pt idx="3">
                  <c:v>13.681318681318681</c:v>
                </c:pt>
                <c:pt idx="4">
                  <c:v>13.667741935483871</c:v>
                </c:pt>
                <c:pt idx="5">
                  <c:v>13.77</c:v>
                </c:pt>
                <c:pt idx="6">
                  <c:v>10.875</c:v>
                </c:pt>
                <c:pt idx="7">
                  <c:v>12.369696969696967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4F-4F96-9E06-23C94EF299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1072384"/>
        <c:axId val="201376320"/>
      </c:barChart>
      <c:catAx>
        <c:axId val="341072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1376320"/>
        <c:crosses val="autoZero"/>
        <c:auto val="1"/>
        <c:lblAlgn val="ctr"/>
        <c:lblOffset val="100"/>
        <c:noMultiLvlLbl val="0"/>
      </c:catAx>
      <c:valAx>
        <c:axId val="201376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41072384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Moyennes Etab 36</c:v>
          </c:tx>
          <c:invertIfNegative val="0"/>
          <c:dLbls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549-44CC-8BA1-AEFB73C473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8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'DONNEES ETAB'!$J$42:$J$53</c:f>
                <c:numCache>
                  <c:formatCode>General</c:formatCode>
                  <c:ptCount val="12"/>
                  <c:pt idx="0">
                    <c:v>5.4548467566456438</c:v>
                  </c:pt>
                  <c:pt idx="1">
                    <c:v>3.3315851817333066</c:v>
                  </c:pt>
                  <c:pt idx="2">
                    <c:v>2.8157075631277912</c:v>
                  </c:pt>
                  <c:pt idx="3">
                    <c:v>3.8931007105978077</c:v>
                  </c:pt>
                  <c:pt idx="4">
                    <c:v>4.0406254905875914</c:v>
                  </c:pt>
                  <c:pt idx="5">
                    <c:v>4.1318612225763056</c:v>
                  </c:pt>
                  <c:pt idx="6">
                    <c:v>3.0547242207275507</c:v>
                  </c:pt>
                  <c:pt idx="7">
                    <c:v>2.88831626865352</c:v>
                  </c:pt>
                  <c:pt idx="8">
                    <c:v>0</c:v>
                  </c:pt>
                  <c:pt idx="9">
                    <c:v>2.4883813056867612</c:v>
                  </c:pt>
                  <c:pt idx="10">
                    <c:v>3.5894846426750453</c:v>
                  </c:pt>
                  <c:pt idx="11">
                    <c:v>1.1696390706348501</c:v>
                  </c:pt>
                </c:numCache>
              </c:numRef>
            </c:plus>
            <c:minus>
              <c:numRef>
                <c:f>'DONNEES ETAB'!$J$42:$J$53</c:f>
                <c:numCache>
                  <c:formatCode>General</c:formatCode>
                  <c:ptCount val="12"/>
                  <c:pt idx="0">
                    <c:v>5.4548467566456438</c:v>
                  </c:pt>
                  <c:pt idx="1">
                    <c:v>3.3315851817333066</c:v>
                  </c:pt>
                  <c:pt idx="2">
                    <c:v>2.8157075631277912</c:v>
                  </c:pt>
                  <c:pt idx="3">
                    <c:v>3.8931007105978077</c:v>
                  </c:pt>
                  <c:pt idx="4">
                    <c:v>4.0406254905875914</c:v>
                  </c:pt>
                  <c:pt idx="5">
                    <c:v>4.1318612225763056</c:v>
                  </c:pt>
                  <c:pt idx="6">
                    <c:v>3.0547242207275507</c:v>
                  </c:pt>
                  <c:pt idx="7">
                    <c:v>2.88831626865352</c:v>
                  </c:pt>
                  <c:pt idx="8">
                    <c:v>0</c:v>
                  </c:pt>
                  <c:pt idx="9">
                    <c:v>2.4883813056867612</c:v>
                  </c:pt>
                  <c:pt idx="10">
                    <c:v>3.5894846426750453</c:v>
                  </c:pt>
                  <c:pt idx="11">
                    <c:v>1.1696390706348501</c:v>
                  </c:pt>
                </c:numCache>
              </c:numRef>
            </c:minus>
          </c:errBars>
          <c:cat>
            <c:strRef>
              <c:f>'DONNEES ETAB'!$G$42:$G$53</c:f>
              <c:strCache>
                <c:ptCount val="12"/>
                <c:pt idx="0">
                  <c:v>LP CHATEAUNEUF</c:v>
                </c:pt>
                <c:pt idx="1">
                  <c:v>LPO PASTEUR</c:v>
                </c:pt>
                <c:pt idx="2">
                  <c:v>LP LES CHARMILLES</c:v>
                </c:pt>
                <c:pt idx="3">
                  <c:v>LPO GEORGE SAND</c:v>
                </c:pt>
                <c:pt idx="4">
                  <c:v>LP JEAN D'ALEMBERT</c:v>
                </c:pt>
                <c:pt idx="5">
                  <c:v>LPO BLAISE PASCAL</c:v>
                </c:pt>
                <c:pt idx="6">
                  <c:v>EREA ERIC TABARLY</c:v>
                </c:pt>
                <c:pt idx="7">
                  <c:v>LPPO SAINT CYR</c:v>
                </c:pt>
                <c:pt idx="8">
                  <c:v>CFA INTERPRO CHATX</c:v>
                </c:pt>
                <c:pt idx="9">
                  <c:v>LPPO STE SOLANGE</c:v>
                </c:pt>
                <c:pt idx="10">
                  <c:v>BTP CFA INDRE</c:v>
                </c:pt>
                <c:pt idx="11">
                  <c:v>IME CHANTEMERLE VALE</c:v>
                </c:pt>
              </c:strCache>
            </c:strRef>
          </c:cat>
          <c:val>
            <c:numRef>
              <c:f>'DONNEES ETAB'!$I$42:$I$53</c:f>
              <c:numCache>
                <c:formatCode>0.00</c:formatCode>
                <c:ptCount val="12"/>
                <c:pt idx="0">
                  <c:v>12.062671232876712</c:v>
                </c:pt>
                <c:pt idx="1">
                  <c:v>13.684313725490194</c:v>
                </c:pt>
                <c:pt idx="2">
                  <c:v>13.72631578947367</c:v>
                </c:pt>
                <c:pt idx="3">
                  <c:v>12.531999999999996</c:v>
                </c:pt>
                <c:pt idx="4">
                  <c:v>12.903508771929825</c:v>
                </c:pt>
                <c:pt idx="5">
                  <c:v>13.004117647058823</c:v>
                </c:pt>
                <c:pt idx="6">
                  <c:v>12.35841584158416</c:v>
                </c:pt>
                <c:pt idx="7">
                  <c:v>13.611363636363636</c:v>
                </c:pt>
                <c:pt idx="8">
                  <c:v>0</c:v>
                </c:pt>
                <c:pt idx="9">
                  <c:v>15.617647058823529</c:v>
                </c:pt>
                <c:pt idx="10">
                  <c:v>12.34</c:v>
                </c:pt>
                <c:pt idx="11">
                  <c:v>13.083333333333334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51-439F-B117-CD4B61BE00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axId val="202931200"/>
        <c:axId val="201385664"/>
      </c:barChart>
      <c:lineChart>
        <c:grouping val="standard"/>
        <c:varyColors val="0"/>
        <c:ser>
          <c:idx val="1"/>
          <c:order val="1"/>
          <c:tx>
            <c:v>Moyenne Dept 36 : 12,97</c:v>
          </c:tx>
          <c:marker>
            <c:symbol val="none"/>
          </c:marker>
          <c:cat>
            <c:strRef>
              <c:f>'DONNEES ETAB'!$G$42:$G$53</c:f>
              <c:strCache>
                <c:ptCount val="12"/>
                <c:pt idx="0">
                  <c:v>LP CHATEAUNEUF</c:v>
                </c:pt>
                <c:pt idx="1">
                  <c:v>LPO PASTEUR</c:v>
                </c:pt>
                <c:pt idx="2">
                  <c:v>LP LES CHARMILLES</c:v>
                </c:pt>
                <c:pt idx="3">
                  <c:v>LPO GEORGE SAND</c:v>
                </c:pt>
                <c:pt idx="4">
                  <c:v>LP JEAN D'ALEMBERT</c:v>
                </c:pt>
                <c:pt idx="5">
                  <c:v>LPO BLAISE PASCAL</c:v>
                </c:pt>
                <c:pt idx="6">
                  <c:v>EREA ERIC TABARLY</c:v>
                </c:pt>
                <c:pt idx="7">
                  <c:v>LPPO SAINT CYR</c:v>
                </c:pt>
                <c:pt idx="8">
                  <c:v>CFA INTERPRO CHATX</c:v>
                </c:pt>
                <c:pt idx="9">
                  <c:v>LPPO STE SOLANGE</c:v>
                </c:pt>
                <c:pt idx="10">
                  <c:v>BTP CFA INDRE</c:v>
                </c:pt>
                <c:pt idx="11">
                  <c:v>IME CHANTEMERLE VALE</c:v>
                </c:pt>
              </c:strCache>
            </c:strRef>
          </c:cat>
          <c:val>
            <c:numRef>
              <c:f>'DONNEES ETAB'!$K$42:$K$53</c:f>
              <c:numCache>
                <c:formatCode>0.00</c:formatCode>
                <c:ptCount val="12"/>
                <c:pt idx="0">
                  <c:v>12.973951320559301</c:v>
                </c:pt>
                <c:pt idx="1">
                  <c:v>12.973951320559301</c:v>
                </c:pt>
                <c:pt idx="2">
                  <c:v>12.973951320559301</c:v>
                </c:pt>
                <c:pt idx="3">
                  <c:v>12.973951320559301</c:v>
                </c:pt>
                <c:pt idx="4">
                  <c:v>12.973951320559301</c:v>
                </c:pt>
                <c:pt idx="5">
                  <c:v>12.973951320559301</c:v>
                </c:pt>
                <c:pt idx="6">
                  <c:v>12.973951320559301</c:v>
                </c:pt>
                <c:pt idx="7">
                  <c:v>12.973951320559301</c:v>
                </c:pt>
                <c:pt idx="8">
                  <c:v>12.973951320559301</c:v>
                </c:pt>
                <c:pt idx="9">
                  <c:v>12.973951320559301</c:v>
                </c:pt>
                <c:pt idx="10">
                  <c:v>12.973951320559301</c:v>
                </c:pt>
                <c:pt idx="11">
                  <c:v>12.973951320559301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A51-439F-B117-CD4B61BE0094}"/>
            </c:ext>
          </c:extLst>
        </c:ser>
        <c:ser>
          <c:idx val="2"/>
          <c:order val="2"/>
          <c:tx>
            <c:v>Moyenne Acad : 13,01</c:v>
          </c:tx>
          <c:marker>
            <c:symbol val="none"/>
          </c:marker>
          <c:cat>
            <c:strRef>
              <c:f>'DONNEES ETAB'!$G$42:$G$53</c:f>
              <c:strCache>
                <c:ptCount val="12"/>
                <c:pt idx="0">
                  <c:v>LP CHATEAUNEUF</c:v>
                </c:pt>
                <c:pt idx="1">
                  <c:v>LPO PASTEUR</c:v>
                </c:pt>
                <c:pt idx="2">
                  <c:v>LP LES CHARMILLES</c:v>
                </c:pt>
                <c:pt idx="3">
                  <c:v>LPO GEORGE SAND</c:v>
                </c:pt>
                <c:pt idx="4">
                  <c:v>LP JEAN D'ALEMBERT</c:v>
                </c:pt>
                <c:pt idx="5">
                  <c:v>LPO BLAISE PASCAL</c:v>
                </c:pt>
                <c:pt idx="6">
                  <c:v>EREA ERIC TABARLY</c:v>
                </c:pt>
                <c:pt idx="7">
                  <c:v>LPPO SAINT CYR</c:v>
                </c:pt>
                <c:pt idx="8">
                  <c:v>CFA INTERPRO CHATX</c:v>
                </c:pt>
                <c:pt idx="9">
                  <c:v>LPPO STE SOLANGE</c:v>
                </c:pt>
                <c:pt idx="10">
                  <c:v>BTP CFA INDRE</c:v>
                </c:pt>
                <c:pt idx="11">
                  <c:v>IME CHANTEMERLE VALE</c:v>
                </c:pt>
              </c:strCache>
            </c:strRef>
          </c:cat>
          <c:val>
            <c:numRef>
              <c:f>'DONNEES ETAB'!$M$42:$M$53</c:f>
              <c:numCache>
                <c:formatCode>0.00</c:formatCode>
                <c:ptCount val="12"/>
                <c:pt idx="0">
                  <c:v>13.006993038604124</c:v>
                </c:pt>
                <c:pt idx="1">
                  <c:v>13.006993038604124</c:v>
                </c:pt>
                <c:pt idx="2">
                  <c:v>13.006993038604124</c:v>
                </c:pt>
                <c:pt idx="3">
                  <c:v>13.006993038604124</c:v>
                </c:pt>
                <c:pt idx="4">
                  <c:v>13.006993038604124</c:v>
                </c:pt>
                <c:pt idx="5">
                  <c:v>13.006993038604124</c:v>
                </c:pt>
                <c:pt idx="6">
                  <c:v>13.006993038604124</c:v>
                </c:pt>
                <c:pt idx="7">
                  <c:v>13.006993038604124</c:v>
                </c:pt>
                <c:pt idx="8">
                  <c:v>13.006993038604124</c:v>
                </c:pt>
                <c:pt idx="9">
                  <c:v>13.006993038604124</c:v>
                </c:pt>
                <c:pt idx="10">
                  <c:v>13.006993038604124</c:v>
                </c:pt>
                <c:pt idx="11">
                  <c:v>13.006993038604124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A51-439F-B117-CD4B61BE00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931200"/>
        <c:axId val="201385664"/>
      </c:lineChart>
      <c:catAx>
        <c:axId val="202931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1385664"/>
        <c:crosses val="autoZero"/>
        <c:auto val="1"/>
        <c:lblAlgn val="ctr"/>
        <c:lblOffset val="100"/>
        <c:noMultiLvlLbl val="0"/>
      </c:catAx>
      <c:valAx>
        <c:axId val="201385664"/>
        <c:scaling>
          <c:orientation val="minMax"/>
          <c:max val="20"/>
          <c:min val="4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202931200"/>
        <c:crosses val="autoZero"/>
        <c:crossBetween val="between"/>
      </c:valAx>
      <c:spPr>
        <a:noFill/>
      </c:spPr>
    </c:plotArea>
    <c:legend>
      <c:legendPos val="t"/>
      <c:overlay val="0"/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CAPBEP.xlsm]PPT SS COMMISSION!Tableau croisé dynamique4</c:name>
    <c:fmtId val="205"/>
  </c:pivotSource>
  <c:chart>
    <c:title>
      <c:tx>
        <c:rich>
          <a:bodyPr/>
          <a:lstStyle/>
          <a:p>
            <a:pPr>
              <a:defRPr sz="1400" b="0"/>
            </a:pPr>
            <a:r>
              <a:rPr lang="fr-FR" sz="1400" b="0"/>
              <a:t>Evolution des moyennes par établissement du 36</a:t>
            </a:r>
          </a:p>
        </c:rich>
      </c:tx>
      <c:overlay val="0"/>
    </c:title>
    <c:autoTitleDeleted val="0"/>
    <c:pivotFmts>
      <c:pivotFmt>
        <c:idx val="0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5"/>
          </a:solidFill>
        </c:spPr>
        <c:marker>
          <c:symbol val="none"/>
        </c:marker>
      </c:pivotFmt>
      <c:pivotFmt>
        <c:idx val="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5"/>
          </a:solidFill>
        </c:spPr>
        <c:marker>
          <c:symbol val="none"/>
        </c:marker>
      </c:pivotFmt>
      <c:pivotFmt>
        <c:idx val="1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5"/>
          </a:solidFill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'PPT SS COMMISSION'!$B$160</c:f>
              <c:strCache>
                <c:ptCount val="1"/>
                <c:pt idx="0">
                  <c:v> Moy Etab 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'PPT SS COMMISSION'!$A$161:$A$172</c:f>
              <c:strCache>
                <c:ptCount val="11"/>
                <c:pt idx="0">
                  <c:v>EREA ERIC TABARLY</c:v>
                </c:pt>
                <c:pt idx="1">
                  <c:v>IME CHANTEMERLE VALE</c:v>
                </c:pt>
                <c:pt idx="2">
                  <c:v>LP CHATEAUNEUF</c:v>
                </c:pt>
                <c:pt idx="3">
                  <c:v>LP JEAN D'ALEMBERT</c:v>
                </c:pt>
                <c:pt idx="4">
                  <c:v>LP LES CHARMILLES</c:v>
                </c:pt>
                <c:pt idx="5">
                  <c:v>LPO BLAISE PASCAL</c:v>
                </c:pt>
                <c:pt idx="6">
                  <c:v>LPO GEORGE SAND</c:v>
                </c:pt>
                <c:pt idx="7">
                  <c:v>LPO PASTEUR</c:v>
                </c:pt>
                <c:pt idx="8">
                  <c:v>LPPO SAINT CYR</c:v>
                </c:pt>
                <c:pt idx="9">
                  <c:v>LPPO STE SOLANGE</c:v>
                </c:pt>
                <c:pt idx="10">
                  <c:v>BTP CFA INDRE</c:v>
                </c:pt>
              </c:strCache>
            </c:strRef>
          </c:cat>
          <c:val>
            <c:numRef>
              <c:f>'PPT SS COMMISSION'!$B$161:$B$172</c:f>
              <c:numCache>
                <c:formatCode>0.00</c:formatCode>
                <c:ptCount val="11"/>
                <c:pt idx="0">
                  <c:v>11.488636363636363</c:v>
                </c:pt>
                <c:pt idx="1">
                  <c:v>4.75</c:v>
                </c:pt>
                <c:pt idx="2">
                  <c:v>11.991900311526475</c:v>
                </c:pt>
                <c:pt idx="3">
                  <c:v>12.115891472868222</c:v>
                </c:pt>
                <c:pt idx="4">
                  <c:v>12.831839622641498</c:v>
                </c:pt>
                <c:pt idx="5">
                  <c:v>12.846060606060608</c:v>
                </c:pt>
                <c:pt idx="6">
                  <c:v>14.964615384615387</c:v>
                </c:pt>
                <c:pt idx="7">
                  <c:v>13.003645833333332</c:v>
                </c:pt>
                <c:pt idx="8">
                  <c:v>14.033846153846152</c:v>
                </c:pt>
                <c:pt idx="9">
                  <c:v>12.722222222222221</c:v>
                </c:pt>
                <c:pt idx="10">
                  <c:v>12.047854785478547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4F-4F96-9E06-23C94EF2990C}"/>
            </c:ext>
          </c:extLst>
        </c:ser>
        <c:ser>
          <c:idx val="1"/>
          <c:order val="1"/>
          <c:tx>
            <c:strRef>
              <c:f>'PPT SS COMMISSION'!$C$160</c:f>
              <c:strCache>
                <c:ptCount val="1"/>
                <c:pt idx="0">
                  <c:v> Moy Etab 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'PPT SS COMMISSION'!$A$161:$A$172</c:f>
              <c:strCache>
                <c:ptCount val="11"/>
                <c:pt idx="0">
                  <c:v>EREA ERIC TABARLY</c:v>
                </c:pt>
                <c:pt idx="1">
                  <c:v>IME CHANTEMERLE VALE</c:v>
                </c:pt>
                <c:pt idx="2">
                  <c:v>LP CHATEAUNEUF</c:v>
                </c:pt>
                <c:pt idx="3">
                  <c:v>LP JEAN D'ALEMBERT</c:v>
                </c:pt>
                <c:pt idx="4">
                  <c:v>LP LES CHARMILLES</c:v>
                </c:pt>
                <c:pt idx="5">
                  <c:v>LPO BLAISE PASCAL</c:v>
                </c:pt>
                <c:pt idx="6">
                  <c:v>LPO GEORGE SAND</c:v>
                </c:pt>
                <c:pt idx="7">
                  <c:v>LPO PASTEUR</c:v>
                </c:pt>
                <c:pt idx="8">
                  <c:v>LPPO SAINT CYR</c:v>
                </c:pt>
                <c:pt idx="9">
                  <c:v>LPPO STE SOLANGE</c:v>
                </c:pt>
                <c:pt idx="10">
                  <c:v>BTP CFA INDRE</c:v>
                </c:pt>
              </c:strCache>
            </c:strRef>
          </c:cat>
          <c:val>
            <c:numRef>
              <c:f>'PPT SS COMMISSION'!$C$161:$C$172</c:f>
              <c:numCache>
                <c:formatCode>0.00</c:formatCode>
                <c:ptCount val="11"/>
                <c:pt idx="0">
                  <c:v>12.36</c:v>
                </c:pt>
                <c:pt idx="1">
                  <c:v>11.87</c:v>
                </c:pt>
                <c:pt idx="2">
                  <c:v>11.48</c:v>
                </c:pt>
                <c:pt idx="3">
                  <c:v>12.34</c:v>
                </c:pt>
                <c:pt idx="4">
                  <c:v>13.11</c:v>
                </c:pt>
                <c:pt idx="5">
                  <c:v>12.79</c:v>
                </c:pt>
                <c:pt idx="6">
                  <c:v>14.41</c:v>
                </c:pt>
                <c:pt idx="7">
                  <c:v>13.27</c:v>
                </c:pt>
                <c:pt idx="8">
                  <c:v>13.76</c:v>
                </c:pt>
                <c:pt idx="9">
                  <c:v>13</c:v>
                </c:pt>
                <c:pt idx="10">
                  <c:v>12.12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4F-4F96-9E06-23C94EF2990C}"/>
            </c:ext>
          </c:extLst>
        </c:ser>
        <c:ser>
          <c:idx val="2"/>
          <c:order val="2"/>
          <c:tx>
            <c:strRef>
              <c:f>'PPT SS COMMISSION'!$D$160</c:f>
              <c:strCache>
                <c:ptCount val="1"/>
                <c:pt idx="0">
                  <c:v> Moy Etab 2016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'PPT SS COMMISSION'!$A$161:$A$172</c:f>
              <c:strCache>
                <c:ptCount val="11"/>
                <c:pt idx="0">
                  <c:v>EREA ERIC TABARLY</c:v>
                </c:pt>
                <c:pt idx="1">
                  <c:v>IME CHANTEMERLE VALE</c:v>
                </c:pt>
                <c:pt idx="2">
                  <c:v>LP CHATEAUNEUF</c:v>
                </c:pt>
                <c:pt idx="3">
                  <c:v>LP JEAN D'ALEMBERT</c:v>
                </c:pt>
                <c:pt idx="4">
                  <c:v>LP LES CHARMILLES</c:v>
                </c:pt>
                <c:pt idx="5">
                  <c:v>LPO BLAISE PASCAL</c:v>
                </c:pt>
                <c:pt idx="6">
                  <c:v>LPO GEORGE SAND</c:v>
                </c:pt>
                <c:pt idx="7">
                  <c:v>LPO PASTEUR</c:v>
                </c:pt>
                <c:pt idx="8">
                  <c:v>LPPO SAINT CYR</c:v>
                </c:pt>
                <c:pt idx="9">
                  <c:v>LPPO STE SOLANGE</c:v>
                </c:pt>
                <c:pt idx="10">
                  <c:v>BTP CFA INDRE</c:v>
                </c:pt>
              </c:strCache>
            </c:strRef>
          </c:cat>
          <c:val>
            <c:numRef>
              <c:f>'PPT SS COMMISSION'!$D$161:$D$172</c:f>
              <c:numCache>
                <c:formatCode>0.00</c:formatCode>
                <c:ptCount val="11"/>
                <c:pt idx="0">
                  <c:v>12.245283018867925</c:v>
                </c:pt>
                <c:pt idx="1">
                  <c:v>12.444444444444445</c:v>
                </c:pt>
                <c:pt idx="2">
                  <c:v>12.274315068493152</c:v>
                </c:pt>
                <c:pt idx="3">
                  <c:v>12.630888030888029</c:v>
                </c:pt>
                <c:pt idx="4">
                  <c:v>13.420045045045036</c:v>
                </c:pt>
                <c:pt idx="5">
                  <c:v>12.872928176795581</c:v>
                </c:pt>
                <c:pt idx="6">
                  <c:v>13.864341085271313</c:v>
                </c:pt>
                <c:pt idx="7">
                  <c:v>14.653107344632771</c:v>
                </c:pt>
                <c:pt idx="8">
                  <c:v>12.196491228070176</c:v>
                </c:pt>
                <c:pt idx="9">
                  <c:v>11.666666666666666</c:v>
                </c:pt>
                <c:pt idx="10">
                  <c:v>11.926666666666666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64F-4F96-9E06-23C94EF2990C}"/>
            </c:ext>
          </c:extLst>
        </c:ser>
        <c:ser>
          <c:idx val="3"/>
          <c:order val="3"/>
          <c:tx>
            <c:strRef>
              <c:f>'PPT SS COMMISSION'!$E$160</c:f>
              <c:strCache>
                <c:ptCount val="1"/>
                <c:pt idx="0">
                  <c:v> Moy Etab 2017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'PPT SS COMMISSION'!$A$161:$A$172</c:f>
              <c:strCache>
                <c:ptCount val="11"/>
                <c:pt idx="0">
                  <c:v>EREA ERIC TABARLY</c:v>
                </c:pt>
                <c:pt idx="1">
                  <c:v>IME CHANTEMERLE VALE</c:v>
                </c:pt>
                <c:pt idx="2">
                  <c:v>LP CHATEAUNEUF</c:v>
                </c:pt>
                <c:pt idx="3">
                  <c:v>LP JEAN D'ALEMBERT</c:v>
                </c:pt>
                <c:pt idx="4">
                  <c:v>LP LES CHARMILLES</c:v>
                </c:pt>
                <c:pt idx="5">
                  <c:v>LPO BLAISE PASCAL</c:v>
                </c:pt>
                <c:pt idx="6">
                  <c:v>LPO GEORGE SAND</c:v>
                </c:pt>
                <c:pt idx="7">
                  <c:v>LPO PASTEUR</c:v>
                </c:pt>
                <c:pt idx="8">
                  <c:v>LPPO SAINT CYR</c:v>
                </c:pt>
                <c:pt idx="9">
                  <c:v>LPPO STE SOLANGE</c:v>
                </c:pt>
                <c:pt idx="10">
                  <c:v>BTP CFA INDRE</c:v>
                </c:pt>
              </c:strCache>
            </c:strRef>
          </c:cat>
          <c:val>
            <c:numRef>
              <c:f>'PPT SS COMMISSION'!$E$161:$E$172</c:f>
              <c:numCache>
                <c:formatCode>0.00</c:formatCode>
                <c:ptCount val="11"/>
                <c:pt idx="0">
                  <c:v>12.35841584158416</c:v>
                </c:pt>
                <c:pt idx="1">
                  <c:v>13.083333333333334</c:v>
                </c:pt>
                <c:pt idx="2">
                  <c:v>12.062671232876712</c:v>
                </c:pt>
                <c:pt idx="3">
                  <c:v>12.903508771929825</c:v>
                </c:pt>
                <c:pt idx="4">
                  <c:v>13.72631578947367</c:v>
                </c:pt>
                <c:pt idx="5">
                  <c:v>13.004117647058823</c:v>
                </c:pt>
                <c:pt idx="6">
                  <c:v>12.531999999999996</c:v>
                </c:pt>
                <c:pt idx="7">
                  <c:v>13.684313725490194</c:v>
                </c:pt>
                <c:pt idx="8">
                  <c:v>13.611363636363636</c:v>
                </c:pt>
                <c:pt idx="9">
                  <c:v>15.617647058823529</c:v>
                </c:pt>
                <c:pt idx="10">
                  <c:v>12.34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4F-4F96-9E06-23C94EF299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0440576"/>
        <c:axId val="206020608"/>
      </c:barChart>
      <c:catAx>
        <c:axId val="340440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6020608"/>
        <c:crosses val="autoZero"/>
        <c:auto val="1"/>
        <c:lblAlgn val="ctr"/>
        <c:lblOffset val="100"/>
        <c:noMultiLvlLbl val="0"/>
      </c:catAx>
      <c:valAx>
        <c:axId val="206020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40440576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Moyennes Etab 37</c:v>
          </c:tx>
          <c:invertIfNegative val="0"/>
          <c:dLbls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5E-4345-8306-38C70C25DC5F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5E-4345-8306-38C70C25DC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8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'DONNEES ETAB'!$J$54:$J$78</c:f>
                <c:numCache>
                  <c:formatCode>General</c:formatCode>
                  <c:ptCount val="25"/>
                  <c:pt idx="0">
                    <c:v>2.3731703574867447</c:v>
                  </c:pt>
                  <c:pt idx="1">
                    <c:v>3.2297341570703191</c:v>
                  </c:pt>
                  <c:pt idx="2">
                    <c:v>3.0758173630599326</c:v>
                  </c:pt>
                  <c:pt idx="3">
                    <c:v>2.6681434970459703</c:v>
                  </c:pt>
                  <c:pt idx="4">
                    <c:v>3.4214450937641923</c:v>
                  </c:pt>
                  <c:pt idx="5">
                    <c:v>0.5527707983925666</c:v>
                  </c:pt>
                  <c:pt idx="6">
                    <c:v>4.182649677613302</c:v>
                  </c:pt>
                  <c:pt idx="7">
                    <c:v>0</c:v>
                  </c:pt>
                  <c:pt idx="8">
                    <c:v>4.2204231938806327</c:v>
                  </c:pt>
                  <c:pt idx="9">
                    <c:v>4.0383899982267417</c:v>
                  </c:pt>
                  <c:pt idx="10">
                    <c:v>2.9355210696939795</c:v>
                  </c:pt>
                  <c:pt idx="11">
                    <c:v>3.3433451694943397</c:v>
                  </c:pt>
                  <c:pt idx="12">
                    <c:v>3.9705647868480858</c:v>
                  </c:pt>
                  <c:pt idx="13">
                    <c:v>3.0362343466138895</c:v>
                  </c:pt>
                  <c:pt idx="14">
                    <c:v>4.6664578355952147</c:v>
                  </c:pt>
                  <c:pt idx="15">
                    <c:v>3.1599013571452921</c:v>
                  </c:pt>
                  <c:pt idx="16">
                    <c:v>3.7172593597551784</c:v>
                  </c:pt>
                  <c:pt idx="17">
                    <c:v>3.7880012571488519</c:v>
                  </c:pt>
                  <c:pt idx="18">
                    <c:v>3.3636727912951119</c:v>
                  </c:pt>
                  <c:pt idx="19">
                    <c:v>1.7624666832647302</c:v>
                  </c:pt>
                  <c:pt idx="20">
                    <c:v>2.286322970901689</c:v>
                  </c:pt>
                  <c:pt idx="21">
                    <c:v>1.3451444458670279</c:v>
                  </c:pt>
                  <c:pt idx="22">
                    <c:v>5.9021158092202182</c:v>
                  </c:pt>
                  <c:pt idx="23">
                    <c:v>4.1653331199317059</c:v>
                  </c:pt>
                  <c:pt idx="24">
                    <c:v>0</c:v>
                  </c:pt>
                </c:numCache>
              </c:numRef>
            </c:plus>
            <c:minus>
              <c:numRef>
                <c:f>'DONNEES ETAB'!$J$54:$J$78</c:f>
                <c:numCache>
                  <c:formatCode>General</c:formatCode>
                  <c:ptCount val="25"/>
                  <c:pt idx="0">
                    <c:v>2.3731703574867447</c:v>
                  </c:pt>
                  <c:pt idx="1">
                    <c:v>3.2297341570703191</c:v>
                  </c:pt>
                  <c:pt idx="2">
                    <c:v>3.0758173630599326</c:v>
                  </c:pt>
                  <c:pt idx="3">
                    <c:v>2.6681434970459703</c:v>
                  </c:pt>
                  <c:pt idx="4">
                    <c:v>3.4214450937641923</c:v>
                  </c:pt>
                  <c:pt idx="5">
                    <c:v>0.5527707983925666</c:v>
                  </c:pt>
                  <c:pt idx="6">
                    <c:v>4.182649677613302</c:v>
                  </c:pt>
                  <c:pt idx="7">
                    <c:v>0</c:v>
                  </c:pt>
                  <c:pt idx="8">
                    <c:v>4.2204231938806327</c:v>
                  </c:pt>
                  <c:pt idx="9">
                    <c:v>4.0383899982267417</c:v>
                  </c:pt>
                  <c:pt idx="10">
                    <c:v>2.9355210696939795</c:v>
                  </c:pt>
                  <c:pt idx="11">
                    <c:v>3.3433451694943397</c:v>
                  </c:pt>
                  <c:pt idx="12">
                    <c:v>3.9705647868480858</c:v>
                  </c:pt>
                  <c:pt idx="13">
                    <c:v>3.0362343466138895</c:v>
                  </c:pt>
                  <c:pt idx="14">
                    <c:v>4.6664578355952147</c:v>
                  </c:pt>
                  <c:pt idx="15">
                    <c:v>3.1599013571452921</c:v>
                  </c:pt>
                  <c:pt idx="16">
                    <c:v>3.7172593597551784</c:v>
                  </c:pt>
                  <c:pt idx="17">
                    <c:v>3.7880012571488519</c:v>
                  </c:pt>
                  <c:pt idx="18">
                    <c:v>3.3636727912951119</c:v>
                  </c:pt>
                  <c:pt idx="19">
                    <c:v>1.7624666832647302</c:v>
                  </c:pt>
                  <c:pt idx="20">
                    <c:v>2.286322970901689</c:v>
                  </c:pt>
                  <c:pt idx="21">
                    <c:v>1.3451444458670279</c:v>
                  </c:pt>
                  <c:pt idx="22">
                    <c:v>5.9021158092202182</c:v>
                  </c:pt>
                  <c:pt idx="23">
                    <c:v>4.1653331199317059</c:v>
                  </c:pt>
                  <c:pt idx="24">
                    <c:v>0</c:v>
                  </c:pt>
                </c:numCache>
              </c:numRef>
            </c:minus>
          </c:errBars>
          <c:cat>
            <c:strRef>
              <c:f>'DONNEES ETAB'!$G$54:$G$78</c:f>
              <c:strCache>
                <c:ptCount val="25"/>
                <c:pt idx="0">
                  <c:v>LPO F RABELAIS</c:v>
                </c:pt>
                <c:pt idx="1">
                  <c:v>LP FRANCOIS CLOUET</c:v>
                </c:pt>
                <c:pt idx="2">
                  <c:v>LP ALBERT BAYET</c:v>
                </c:pt>
                <c:pt idx="3">
                  <c:v>LP GUSTAVE EIFFEL</c:v>
                </c:pt>
                <c:pt idx="4">
                  <c:v>LP M NADAUD</c:v>
                </c:pt>
                <c:pt idx="5">
                  <c:v>IME ST MARTIN DOUETS</c:v>
                </c:pt>
                <c:pt idx="6">
                  <c:v>LPPO ST GATIEN</c:v>
                </c:pt>
                <c:pt idx="7">
                  <c:v>LPPO STE MARGUERITE</c:v>
                </c:pt>
                <c:pt idx="8">
                  <c:v>LPP ST VINCENT</c:v>
                </c:pt>
                <c:pt idx="9">
                  <c:v>LP VICTOR LALOUX</c:v>
                </c:pt>
                <c:pt idx="10">
                  <c:v>CFA AFP TOURS</c:v>
                </c:pt>
                <c:pt idx="11">
                  <c:v>LP D'ARSONVAL</c:v>
                </c:pt>
                <c:pt idx="12">
                  <c:v>BTP CFA INDRE ET LOI</c:v>
                </c:pt>
                <c:pt idx="13">
                  <c:v>LP HENRI BECQUEREL</c:v>
                </c:pt>
                <c:pt idx="14">
                  <c:v>LP JOSEPH CUGNOT</c:v>
                </c:pt>
                <c:pt idx="15">
                  <c:v>LP JEAN CHAPTAL</c:v>
                </c:pt>
                <c:pt idx="16">
                  <c:v>LPPO ST GILLES</c:v>
                </c:pt>
                <c:pt idx="17">
                  <c:v>LP BEAUREGARD</c:v>
                </c:pt>
                <c:pt idx="18">
                  <c:v>LP EMILE DELATAILLE</c:v>
                </c:pt>
                <c:pt idx="19">
                  <c:v>LPP SAINT MARTIN</c:v>
                </c:pt>
                <c:pt idx="20">
                  <c:v>CFAI ANTENNE</c:v>
                </c:pt>
                <c:pt idx="21">
                  <c:v>CFA CARTIF</c:v>
                </c:pt>
                <c:pt idx="22">
                  <c:v>CFA DE LA PROPRETE</c:v>
                </c:pt>
                <c:pt idx="23">
                  <c:v>LPPO ESTHETIQUE</c:v>
                </c:pt>
                <c:pt idx="24">
                  <c:v>ITEP METTRAY</c:v>
                </c:pt>
              </c:strCache>
            </c:strRef>
          </c:cat>
          <c:val>
            <c:numRef>
              <c:f>'DONNEES ETAB'!$I$54:$I$78</c:f>
              <c:numCache>
                <c:formatCode>0.00</c:formatCode>
                <c:ptCount val="25"/>
                <c:pt idx="0">
                  <c:v>13.590540540540543</c:v>
                </c:pt>
                <c:pt idx="1">
                  <c:v>12.976160337552745</c:v>
                </c:pt>
                <c:pt idx="2">
                  <c:v>13.204991087344029</c:v>
                </c:pt>
                <c:pt idx="3">
                  <c:v>14.009885931558935</c:v>
                </c:pt>
                <c:pt idx="4">
                  <c:v>12.678877887788779</c:v>
                </c:pt>
                <c:pt idx="5">
                  <c:v>12.333333333333334</c:v>
                </c:pt>
                <c:pt idx="6">
                  <c:v>12.635087719298246</c:v>
                </c:pt>
                <c:pt idx="7">
                  <c:v>0</c:v>
                </c:pt>
                <c:pt idx="8">
                  <c:v>12.291509433962263</c:v>
                </c:pt>
                <c:pt idx="9">
                  <c:v>13.094666666666667</c:v>
                </c:pt>
                <c:pt idx="10">
                  <c:v>12.277777777777779</c:v>
                </c:pt>
                <c:pt idx="11">
                  <c:v>13.644360902255636</c:v>
                </c:pt>
                <c:pt idx="12">
                  <c:v>12.454301075268818</c:v>
                </c:pt>
                <c:pt idx="13">
                  <c:v>14.264619883040936</c:v>
                </c:pt>
                <c:pt idx="14">
                  <c:v>13.214521452145204</c:v>
                </c:pt>
                <c:pt idx="15">
                  <c:v>13.89516129032258</c:v>
                </c:pt>
                <c:pt idx="16">
                  <c:v>13.697802197802197</c:v>
                </c:pt>
                <c:pt idx="17">
                  <c:v>11.37719298245614</c:v>
                </c:pt>
                <c:pt idx="18">
                  <c:v>12.953723404255321</c:v>
                </c:pt>
                <c:pt idx="19">
                  <c:v>14.494252873563218</c:v>
                </c:pt>
                <c:pt idx="20">
                  <c:v>13.318181818181818</c:v>
                </c:pt>
                <c:pt idx="21">
                  <c:v>13.694444444444445</c:v>
                </c:pt>
                <c:pt idx="22">
                  <c:v>11.365079365079366</c:v>
                </c:pt>
                <c:pt idx="23">
                  <c:v>13</c:v>
                </c:pt>
                <c:pt idx="2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83-46FD-BD0B-52136BFE5C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216675840"/>
        <c:axId val="206028096"/>
      </c:barChart>
      <c:lineChart>
        <c:grouping val="standard"/>
        <c:varyColors val="0"/>
        <c:ser>
          <c:idx val="1"/>
          <c:order val="1"/>
          <c:tx>
            <c:v>Moyenne Dept 37 : 13,12</c:v>
          </c:tx>
          <c:marker>
            <c:symbol val="none"/>
          </c:marker>
          <c:cat>
            <c:strRef>
              <c:f>'DONNEES ETAB'!$G$54:$G$78</c:f>
              <c:strCache>
                <c:ptCount val="25"/>
                <c:pt idx="0">
                  <c:v>LPO F RABELAIS</c:v>
                </c:pt>
                <c:pt idx="1">
                  <c:v>LP FRANCOIS CLOUET</c:v>
                </c:pt>
                <c:pt idx="2">
                  <c:v>LP ALBERT BAYET</c:v>
                </c:pt>
                <c:pt idx="3">
                  <c:v>LP GUSTAVE EIFFEL</c:v>
                </c:pt>
                <c:pt idx="4">
                  <c:v>LP M NADAUD</c:v>
                </c:pt>
                <c:pt idx="5">
                  <c:v>IME ST MARTIN DOUETS</c:v>
                </c:pt>
                <c:pt idx="6">
                  <c:v>LPPO ST GATIEN</c:v>
                </c:pt>
                <c:pt idx="7">
                  <c:v>LPPO STE MARGUERITE</c:v>
                </c:pt>
                <c:pt idx="8">
                  <c:v>LPP ST VINCENT</c:v>
                </c:pt>
                <c:pt idx="9">
                  <c:v>LP VICTOR LALOUX</c:v>
                </c:pt>
                <c:pt idx="10">
                  <c:v>CFA AFP TOURS</c:v>
                </c:pt>
                <c:pt idx="11">
                  <c:v>LP D'ARSONVAL</c:v>
                </c:pt>
                <c:pt idx="12">
                  <c:v>BTP CFA INDRE ET LOI</c:v>
                </c:pt>
                <c:pt idx="13">
                  <c:v>LP HENRI BECQUEREL</c:v>
                </c:pt>
                <c:pt idx="14">
                  <c:v>LP JOSEPH CUGNOT</c:v>
                </c:pt>
                <c:pt idx="15">
                  <c:v>LP JEAN CHAPTAL</c:v>
                </c:pt>
                <c:pt idx="16">
                  <c:v>LPPO ST GILLES</c:v>
                </c:pt>
                <c:pt idx="17">
                  <c:v>LP BEAUREGARD</c:v>
                </c:pt>
                <c:pt idx="18">
                  <c:v>LP EMILE DELATAILLE</c:v>
                </c:pt>
                <c:pt idx="19">
                  <c:v>LPP SAINT MARTIN</c:v>
                </c:pt>
                <c:pt idx="20">
                  <c:v>CFAI ANTENNE</c:v>
                </c:pt>
                <c:pt idx="21">
                  <c:v>CFA CARTIF</c:v>
                </c:pt>
                <c:pt idx="22">
                  <c:v>CFA DE LA PROPRETE</c:v>
                </c:pt>
                <c:pt idx="23">
                  <c:v>LPPO ESTHETIQUE</c:v>
                </c:pt>
                <c:pt idx="24">
                  <c:v>ITEP METTRAY</c:v>
                </c:pt>
              </c:strCache>
            </c:strRef>
          </c:cat>
          <c:val>
            <c:numRef>
              <c:f>'DONNEES ETAB'!$K$54:$K$78</c:f>
              <c:numCache>
                <c:formatCode>0.00</c:formatCode>
                <c:ptCount val="25"/>
                <c:pt idx="0">
                  <c:v>13.120324726134561</c:v>
                </c:pt>
                <c:pt idx="1">
                  <c:v>13.120324726134561</c:v>
                </c:pt>
                <c:pt idx="2">
                  <c:v>13.120324726134561</c:v>
                </c:pt>
                <c:pt idx="3">
                  <c:v>13.120324726134561</c:v>
                </c:pt>
                <c:pt idx="4">
                  <c:v>13.120324726134561</c:v>
                </c:pt>
                <c:pt idx="5">
                  <c:v>13.120324726134561</c:v>
                </c:pt>
                <c:pt idx="6">
                  <c:v>13.120324726134561</c:v>
                </c:pt>
                <c:pt idx="7">
                  <c:v>13.120324726134561</c:v>
                </c:pt>
                <c:pt idx="8">
                  <c:v>13.120324726134561</c:v>
                </c:pt>
                <c:pt idx="9">
                  <c:v>13.120324726134561</c:v>
                </c:pt>
                <c:pt idx="10">
                  <c:v>13.120324726134561</c:v>
                </c:pt>
                <c:pt idx="11">
                  <c:v>13.120324726134561</c:v>
                </c:pt>
                <c:pt idx="12">
                  <c:v>13.120324726134561</c:v>
                </c:pt>
                <c:pt idx="13">
                  <c:v>13.120324726134561</c:v>
                </c:pt>
                <c:pt idx="14">
                  <c:v>13.120324726134561</c:v>
                </c:pt>
                <c:pt idx="15">
                  <c:v>13.120324726134561</c:v>
                </c:pt>
                <c:pt idx="16">
                  <c:v>13.120324726134561</c:v>
                </c:pt>
                <c:pt idx="17">
                  <c:v>13.120324726134561</c:v>
                </c:pt>
                <c:pt idx="18">
                  <c:v>13.120324726134561</c:v>
                </c:pt>
                <c:pt idx="19">
                  <c:v>13.120324726134561</c:v>
                </c:pt>
                <c:pt idx="20">
                  <c:v>13.120324726134561</c:v>
                </c:pt>
                <c:pt idx="21">
                  <c:v>13.120324726134561</c:v>
                </c:pt>
                <c:pt idx="22">
                  <c:v>13.120324726134561</c:v>
                </c:pt>
                <c:pt idx="23">
                  <c:v>13.120324726134561</c:v>
                </c:pt>
                <c:pt idx="24">
                  <c:v>13.120324726134561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883-46FD-BD0B-52136BFE5C65}"/>
            </c:ext>
          </c:extLst>
        </c:ser>
        <c:ser>
          <c:idx val="2"/>
          <c:order val="2"/>
          <c:tx>
            <c:v>Moyenne Acad : 13,01</c:v>
          </c:tx>
          <c:marker>
            <c:symbol val="none"/>
          </c:marker>
          <c:cat>
            <c:strRef>
              <c:f>'DONNEES ETAB'!$G$54:$G$78</c:f>
              <c:strCache>
                <c:ptCount val="25"/>
                <c:pt idx="0">
                  <c:v>LPO F RABELAIS</c:v>
                </c:pt>
                <c:pt idx="1">
                  <c:v>LP FRANCOIS CLOUET</c:v>
                </c:pt>
                <c:pt idx="2">
                  <c:v>LP ALBERT BAYET</c:v>
                </c:pt>
                <c:pt idx="3">
                  <c:v>LP GUSTAVE EIFFEL</c:v>
                </c:pt>
                <c:pt idx="4">
                  <c:v>LP M NADAUD</c:v>
                </c:pt>
                <c:pt idx="5">
                  <c:v>IME ST MARTIN DOUETS</c:v>
                </c:pt>
                <c:pt idx="6">
                  <c:v>LPPO ST GATIEN</c:v>
                </c:pt>
                <c:pt idx="7">
                  <c:v>LPPO STE MARGUERITE</c:v>
                </c:pt>
                <c:pt idx="8">
                  <c:v>LPP ST VINCENT</c:v>
                </c:pt>
                <c:pt idx="9">
                  <c:v>LP VICTOR LALOUX</c:v>
                </c:pt>
                <c:pt idx="10">
                  <c:v>CFA AFP TOURS</c:v>
                </c:pt>
                <c:pt idx="11">
                  <c:v>LP D'ARSONVAL</c:v>
                </c:pt>
                <c:pt idx="12">
                  <c:v>BTP CFA INDRE ET LOI</c:v>
                </c:pt>
                <c:pt idx="13">
                  <c:v>LP HENRI BECQUEREL</c:v>
                </c:pt>
                <c:pt idx="14">
                  <c:v>LP JOSEPH CUGNOT</c:v>
                </c:pt>
                <c:pt idx="15">
                  <c:v>LP JEAN CHAPTAL</c:v>
                </c:pt>
                <c:pt idx="16">
                  <c:v>LPPO ST GILLES</c:v>
                </c:pt>
                <c:pt idx="17">
                  <c:v>LP BEAUREGARD</c:v>
                </c:pt>
                <c:pt idx="18">
                  <c:v>LP EMILE DELATAILLE</c:v>
                </c:pt>
                <c:pt idx="19">
                  <c:v>LPP SAINT MARTIN</c:v>
                </c:pt>
                <c:pt idx="20">
                  <c:v>CFAI ANTENNE</c:v>
                </c:pt>
                <c:pt idx="21">
                  <c:v>CFA CARTIF</c:v>
                </c:pt>
                <c:pt idx="22">
                  <c:v>CFA DE LA PROPRETE</c:v>
                </c:pt>
                <c:pt idx="23">
                  <c:v>LPPO ESTHETIQUE</c:v>
                </c:pt>
                <c:pt idx="24">
                  <c:v>ITEP METTRAY</c:v>
                </c:pt>
              </c:strCache>
            </c:strRef>
          </c:cat>
          <c:val>
            <c:numRef>
              <c:f>'DONNEES ETAB'!$M$54:$M$78</c:f>
              <c:numCache>
                <c:formatCode>0.00</c:formatCode>
                <c:ptCount val="25"/>
                <c:pt idx="0">
                  <c:v>13.006993038604124</c:v>
                </c:pt>
                <c:pt idx="1">
                  <c:v>13.006993038604124</c:v>
                </c:pt>
                <c:pt idx="2">
                  <c:v>13.006993038604124</c:v>
                </c:pt>
                <c:pt idx="3">
                  <c:v>13.006993038604124</c:v>
                </c:pt>
                <c:pt idx="4">
                  <c:v>13.006993038604124</c:v>
                </c:pt>
                <c:pt idx="5">
                  <c:v>13.006993038604124</c:v>
                </c:pt>
                <c:pt idx="6">
                  <c:v>13.006993038604124</c:v>
                </c:pt>
                <c:pt idx="7">
                  <c:v>13.006993038604124</c:v>
                </c:pt>
                <c:pt idx="8">
                  <c:v>13.006993038604124</c:v>
                </c:pt>
                <c:pt idx="9">
                  <c:v>13.006993038604124</c:v>
                </c:pt>
                <c:pt idx="10">
                  <c:v>13.006993038604124</c:v>
                </c:pt>
                <c:pt idx="11">
                  <c:v>13.006993038604124</c:v>
                </c:pt>
                <c:pt idx="12">
                  <c:v>13.006993038604124</c:v>
                </c:pt>
                <c:pt idx="13">
                  <c:v>13.006993038604124</c:v>
                </c:pt>
                <c:pt idx="14">
                  <c:v>13.006993038604124</c:v>
                </c:pt>
                <c:pt idx="15">
                  <c:v>13.006993038604124</c:v>
                </c:pt>
                <c:pt idx="16">
                  <c:v>13.006993038604124</c:v>
                </c:pt>
                <c:pt idx="17">
                  <c:v>13.006993038604124</c:v>
                </c:pt>
                <c:pt idx="18">
                  <c:v>13.006993038604124</c:v>
                </c:pt>
                <c:pt idx="19">
                  <c:v>13.006993038604124</c:v>
                </c:pt>
                <c:pt idx="20">
                  <c:v>13.006993038604124</c:v>
                </c:pt>
                <c:pt idx="21">
                  <c:v>13.006993038604124</c:v>
                </c:pt>
                <c:pt idx="22">
                  <c:v>13.006993038604124</c:v>
                </c:pt>
                <c:pt idx="23">
                  <c:v>13.006993038604124</c:v>
                </c:pt>
                <c:pt idx="24">
                  <c:v>13.006993038604124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883-46FD-BD0B-52136BFE5C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6675840"/>
        <c:axId val="206028096"/>
      </c:lineChart>
      <c:catAx>
        <c:axId val="216675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6028096"/>
        <c:crosses val="autoZero"/>
        <c:auto val="1"/>
        <c:lblAlgn val="ctr"/>
        <c:lblOffset val="100"/>
        <c:noMultiLvlLbl val="0"/>
      </c:catAx>
      <c:valAx>
        <c:axId val="206028096"/>
        <c:scaling>
          <c:orientation val="minMax"/>
          <c:max val="20"/>
          <c:min val="4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216675840"/>
        <c:crosses val="autoZero"/>
        <c:crossBetween val="between"/>
      </c:valAx>
      <c:spPr>
        <a:noFill/>
      </c:spPr>
    </c:plotArea>
    <c:legend>
      <c:legendPos val="t"/>
      <c:overlay val="0"/>
    </c:legend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CAPBEP.xlsm]PPT SS COMMISSION!Tableau croisé dynamique4</c:name>
    <c:fmtId val="211"/>
  </c:pivotSource>
  <c:chart>
    <c:title>
      <c:tx>
        <c:rich>
          <a:bodyPr/>
          <a:lstStyle/>
          <a:p>
            <a:pPr>
              <a:defRPr sz="1400" b="0"/>
            </a:pPr>
            <a:r>
              <a:rPr lang="fr-FR" sz="1400" b="0"/>
              <a:t>Evolution des moyennes par établissement du 37</a:t>
            </a:r>
          </a:p>
        </c:rich>
      </c:tx>
      <c:overlay val="0"/>
    </c:title>
    <c:autoTitleDeleted val="0"/>
    <c:pivotFmts>
      <c:pivotFmt>
        <c:idx val="0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5"/>
          </a:solidFill>
        </c:spPr>
        <c:marker>
          <c:symbol val="none"/>
        </c:marker>
      </c:pivotFmt>
      <c:pivotFmt>
        <c:idx val="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5"/>
          </a:solidFill>
        </c:spPr>
        <c:marker>
          <c:symbol val="none"/>
        </c:marker>
      </c:pivotFmt>
      <c:pivotFmt>
        <c:idx val="1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5"/>
          </a:solidFill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'PPT SS COMMISSION'!$B$160</c:f>
              <c:strCache>
                <c:ptCount val="1"/>
                <c:pt idx="0">
                  <c:v> Moy Etab 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'PPT SS COMMISSION'!$A$161:$A$173</c:f>
              <c:strCache>
                <c:ptCount val="12"/>
                <c:pt idx="0">
                  <c:v>IME ST MARTIN DOUETS</c:v>
                </c:pt>
                <c:pt idx="1">
                  <c:v>LP ALBERT BAYET</c:v>
                </c:pt>
                <c:pt idx="2">
                  <c:v>LP D'ARSONVAL</c:v>
                </c:pt>
                <c:pt idx="3">
                  <c:v>LP FRANCOIS CLOUET</c:v>
                </c:pt>
                <c:pt idx="4">
                  <c:v>LP GUSTAVE EIFFEL</c:v>
                </c:pt>
                <c:pt idx="5">
                  <c:v>LP VICTOR LALOUX</c:v>
                </c:pt>
                <c:pt idx="6">
                  <c:v>LPO F RABELAIS</c:v>
                </c:pt>
                <c:pt idx="7">
                  <c:v>LP M NADAUD</c:v>
                </c:pt>
                <c:pt idx="8">
                  <c:v>LPPO ST GATIEN</c:v>
                </c:pt>
                <c:pt idx="9">
                  <c:v>LPP ST VINCENT</c:v>
                </c:pt>
                <c:pt idx="10">
                  <c:v>CFA AFP TOURS</c:v>
                </c:pt>
                <c:pt idx="11">
                  <c:v>BTP CFA INDRE ET LOI</c:v>
                </c:pt>
              </c:strCache>
            </c:strRef>
          </c:cat>
          <c:val>
            <c:numRef>
              <c:f>'PPT SS COMMISSION'!$B$161:$B$173</c:f>
              <c:numCache>
                <c:formatCode>0.00</c:formatCode>
                <c:ptCount val="12"/>
                <c:pt idx="0">
                  <c:v>9.5</c:v>
                </c:pt>
                <c:pt idx="1">
                  <c:v>12.670833333333333</c:v>
                </c:pt>
                <c:pt idx="2">
                  <c:v>13.237454545454545</c:v>
                </c:pt>
                <c:pt idx="3">
                  <c:v>13.320696324951642</c:v>
                </c:pt>
                <c:pt idx="4">
                  <c:v>14.337037037037037</c:v>
                </c:pt>
                <c:pt idx="5">
                  <c:v>12.079664570230602</c:v>
                </c:pt>
                <c:pt idx="6">
                  <c:v>12.534722222222221</c:v>
                </c:pt>
                <c:pt idx="7">
                  <c:v>11.965634674922599</c:v>
                </c:pt>
                <c:pt idx="8">
                  <c:v>14.254285714285711</c:v>
                </c:pt>
                <c:pt idx="9">
                  <c:v>12.2579185520362</c:v>
                </c:pt>
                <c:pt idx="10">
                  <c:v>13.791666666666666</c:v>
                </c:pt>
                <c:pt idx="11">
                  <c:v>12.028192371475928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4F-4F96-9E06-23C94EF2990C}"/>
            </c:ext>
          </c:extLst>
        </c:ser>
        <c:ser>
          <c:idx val="1"/>
          <c:order val="1"/>
          <c:tx>
            <c:strRef>
              <c:f>'PPT SS COMMISSION'!$C$160</c:f>
              <c:strCache>
                <c:ptCount val="1"/>
                <c:pt idx="0">
                  <c:v> Moy Etab 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'PPT SS COMMISSION'!$A$161:$A$173</c:f>
              <c:strCache>
                <c:ptCount val="12"/>
                <c:pt idx="0">
                  <c:v>IME ST MARTIN DOUETS</c:v>
                </c:pt>
                <c:pt idx="1">
                  <c:v>LP ALBERT BAYET</c:v>
                </c:pt>
                <c:pt idx="2">
                  <c:v>LP D'ARSONVAL</c:v>
                </c:pt>
                <c:pt idx="3">
                  <c:v>LP FRANCOIS CLOUET</c:v>
                </c:pt>
                <c:pt idx="4">
                  <c:v>LP GUSTAVE EIFFEL</c:v>
                </c:pt>
                <c:pt idx="5">
                  <c:v>LP VICTOR LALOUX</c:v>
                </c:pt>
                <c:pt idx="6">
                  <c:v>LPO F RABELAIS</c:v>
                </c:pt>
                <c:pt idx="7">
                  <c:v>LP M NADAUD</c:v>
                </c:pt>
                <c:pt idx="8">
                  <c:v>LPPO ST GATIEN</c:v>
                </c:pt>
                <c:pt idx="9">
                  <c:v>LPP ST VINCENT</c:v>
                </c:pt>
                <c:pt idx="10">
                  <c:v>CFA AFP TOURS</c:v>
                </c:pt>
                <c:pt idx="11">
                  <c:v>BTP CFA INDRE ET LOI</c:v>
                </c:pt>
              </c:strCache>
            </c:strRef>
          </c:cat>
          <c:val>
            <c:numRef>
              <c:f>'PPT SS COMMISSION'!$C$161:$C$173</c:f>
              <c:numCache>
                <c:formatCode>0.00</c:formatCode>
                <c:ptCount val="12"/>
                <c:pt idx="0">
                  <c:v>12.5</c:v>
                </c:pt>
                <c:pt idx="1">
                  <c:v>13.02</c:v>
                </c:pt>
                <c:pt idx="2">
                  <c:v>13.23</c:v>
                </c:pt>
                <c:pt idx="3">
                  <c:v>13.97</c:v>
                </c:pt>
                <c:pt idx="4">
                  <c:v>13.71</c:v>
                </c:pt>
                <c:pt idx="5">
                  <c:v>13.08</c:v>
                </c:pt>
                <c:pt idx="6">
                  <c:v>12.15</c:v>
                </c:pt>
                <c:pt idx="7">
                  <c:v>12.64</c:v>
                </c:pt>
                <c:pt idx="8">
                  <c:v>12.53</c:v>
                </c:pt>
                <c:pt idx="9">
                  <c:v>12.69</c:v>
                </c:pt>
                <c:pt idx="11">
                  <c:v>11.57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4F-4F96-9E06-23C94EF2990C}"/>
            </c:ext>
          </c:extLst>
        </c:ser>
        <c:ser>
          <c:idx val="2"/>
          <c:order val="2"/>
          <c:tx>
            <c:strRef>
              <c:f>'PPT SS COMMISSION'!$D$160</c:f>
              <c:strCache>
                <c:ptCount val="1"/>
                <c:pt idx="0">
                  <c:v> Moy Etab 2016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'PPT SS COMMISSION'!$A$161:$A$173</c:f>
              <c:strCache>
                <c:ptCount val="12"/>
                <c:pt idx="0">
                  <c:v>IME ST MARTIN DOUETS</c:v>
                </c:pt>
                <c:pt idx="1">
                  <c:v>LP ALBERT BAYET</c:v>
                </c:pt>
                <c:pt idx="2">
                  <c:v>LP D'ARSONVAL</c:v>
                </c:pt>
                <c:pt idx="3">
                  <c:v>LP FRANCOIS CLOUET</c:v>
                </c:pt>
                <c:pt idx="4">
                  <c:v>LP GUSTAVE EIFFEL</c:v>
                </c:pt>
                <c:pt idx="5">
                  <c:v>LP VICTOR LALOUX</c:v>
                </c:pt>
                <c:pt idx="6">
                  <c:v>LPO F RABELAIS</c:v>
                </c:pt>
                <c:pt idx="7">
                  <c:v>LP M NADAUD</c:v>
                </c:pt>
                <c:pt idx="8">
                  <c:v>LPPO ST GATIEN</c:v>
                </c:pt>
                <c:pt idx="9">
                  <c:v>LPP ST VINCENT</c:v>
                </c:pt>
                <c:pt idx="10">
                  <c:v>CFA AFP TOURS</c:v>
                </c:pt>
                <c:pt idx="11">
                  <c:v>BTP CFA INDRE ET LOI</c:v>
                </c:pt>
              </c:strCache>
            </c:strRef>
          </c:cat>
          <c:val>
            <c:numRef>
              <c:f>'PPT SS COMMISSION'!$D$161:$D$173</c:f>
              <c:numCache>
                <c:formatCode>0.00</c:formatCode>
                <c:ptCount val="12"/>
                <c:pt idx="0">
                  <c:v>9</c:v>
                </c:pt>
                <c:pt idx="1">
                  <c:v>13.017706576728498</c:v>
                </c:pt>
                <c:pt idx="2">
                  <c:v>13.316845878136192</c:v>
                </c:pt>
                <c:pt idx="3">
                  <c:v>12.952529182879372</c:v>
                </c:pt>
                <c:pt idx="4">
                  <c:v>13.865306122448976</c:v>
                </c:pt>
                <c:pt idx="5">
                  <c:v>13.010897435897437</c:v>
                </c:pt>
                <c:pt idx="6">
                  <c:v>12.507042253521126</c:v>
                </c:pt>
                <c:pt idx="7">
                  <c:v>13.110943396226418</c:v>
                </c:pt>
                <c:pt idx="8">
                  <c:v>15.294871794871796</c:v>
                </c:pt>
                <c:pt idx="9">
                  <c:v>12.799170124481321</c:v>
                </c:pt>
                <c:pt idx="10">
                  <c:v>13.166666666666666</c:v>
                </c:pt>
                <c:pt idx="11">
                  <c:v>12.106807511737074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64F-4F96-9E06-23C94EF2990C}"/>
            </c:ext>
          </c:extLst>
        </c:ser>
        <c:ser>
          <c:idx val="3"/>
          <c:order val="3"/>
          <c:tx>
            <c:strRef>
              <c:f>'PPT SS COMMISSION'!$E$160</c:f>
              <c:strCache>
                <c:ptCount val="1"/>
                <c:pt idx="0">
                  <c:v> Moy Etab 2017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'PPT SS COMMISSION'!$A$161:$A$173</c:f>
              <c:strCache>
                <c:ptCount val="12"/>
                <c:pt idx="0">
                  <c:v>IME ST MARTIN DOUETS</c:v>
                </c:pt>
                <c:pt idx="1">
                  <c:v>LP ALBERT BAYET</c:v>
                </c:pt>
                <c:pt idx="2">
                  <c:v>LP D'ARSONVAL</c:v>
                </c:pt>
                <c:pt idx="3">
                  <c:v>LP FRANCOIS CLOUET</c:v>
                </c:pt>
                <c:pt idx="4">
                  <c:v>LP GUSTAVE EIFFEL</c:v>
                </c:pt>
                <c:pt idx="5">
                  <c:v>LP VICTOR LALOUX</c:v>
                </c:pt>
                <c:pt idx="6">
                  <c:v>LPO F RABELAIS</c:v>
                </c:pt>
                <c:pt idx="7">
                  <c:v>LP M NADAUD</c:v>
                </c:pt>
                <c:pt idx="8">
                  <c:v>LPPO ST GATIEN</c:v>
                </c:pt>
                <c:pt idx="9">
                  <c:v>LPP ST VINCENT</c:v>
                </c:pt>
                <c:pt idx="10">
                  <c:v>CFA AFP TOURS</c:v>
                </c:pt>
                <c:pt idx="11">
                  <c:v>BTP CFA INDRE ET LOI</c:v>
                </c:pt>
              </c:strCache>
            </c:strRef>
          </c:cat>
          <c:val>
            <c:numRef>
              <c:f>'PPT SS COMMISSION'!$E$161:$E$173</c:f>
              <c:numCache>
                <c:formatCode>0.00</c:formatCode>
                <c:ptCount val="12"/>
                <c:pt idx="0">
                  <c:v>12.333333333333334</c:v>
                </c:pt>
                <c:pt idx="1">
                  <c:v>13.204991087344029</c:v>
                </c:pt>
                <c:pt idx="2">
                  <c:v>13.644360902255636</c:v>
                </c:pt>
                <c:pt idx="3">
                  <c:v>12.976160337552745</c:v>
                </c:pt>
                <c:pt idx="4">
                  <c:v>14.009885931558935</c:v>
                </c:pt>
                <c:pt idx="5">
                  <c:v>13.094666666666667</c:v>
                </c:pt>
                <c:pt idx="6">
                  <c:v>13.590540540540543</c:v>
                </c:pt>
                <c:pt idx="7">
                  <c:v>12.678877887788779</c:v>
                </c:pt>
                <c:pt idx="8">
                  <c:v>12.635087719298246</c:v>
                </c:pt>
                <c:pt idx="9">
                  <c:v>12.291509433962263</c:v>
                </c:pt>
                <c:pt idx="10">
                  <c:v>12.277777777777779</c:v>
                </c:pt>
                <c:pt idx="11">
                  <c:v>12.454301075268818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4F-4F96-9E06-23C94EF299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3203712"/>
        <c:axId val="319927936"/>
      </c:barChart>
      <c:catAx>
        <c:axId val="35320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19927936"/>
        <c:crosses val="autoZero"/>
        <c:auto val="1"/>
        <c:lblAlgn val="ctr"/>
        <c:lblOffset val="100"/>
        <c:noMultiLvlLbl val="0"/>
      </c:catAx>
      <c:valAx>
        <c:axId val="319927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53203712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022413970006752"/>
          <c:y val="2.7287270909318349E-2"/>
          <c:w val="0.63486451331036364"/>
          <c:h val="0.88723659542557176"/>
        </c:manualLayout>
      </c:layout>
      <c:barChart>
        <c:barDir val="bar"/>
        <c:grouping val="stacked"/>
        <c:varyColors val="0"/>
        <c:ser>
          <c:idx val="0"/>
          <c:order val="0"/>
          <c:tx>
            <c:v>Effectifs Filles</c:v>
          </c:tx>
          <c:spPr>
            <a:solidFill>
              <a:srgbClr val="FFCC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'DONNEES APSA'!$AF$4:$AF$34</c:f>
              <c:strCache>
                <c:ptCount val="31"/>
                <c:pt idx="0">
                  <c:v>COURSE DE HAIES</c:v>
                </c:pt>
                <c:pt idx="1">
                  <c:v>ARTS DU CIRQUE</c:v>
                </c:pt>
                <c:pt idx="2">
                  <c:v>SAUT DE CHEVAL</c:v>
                </c:pt>
                <c:pt idx="3">
                  <c:v>VTT</c:v>
                </c:pt>
                <c:pt idx="4">
                  <c:v>AEROBIC</c:v>
                </c:pt>
                <c:pt idx="5">
                  <c:v>JUDO</c:v>
                </c:pt>
                <c:pt idx="6">
                  <c:v>RUGBY</c:v>
                </c:pt>
                <c:pt idx="7">
                  <c:v>DISQUE</c:v>
                </c:pt>
                <c:pt idx="8">
                  <c:v>FUTSAL</c:v>
                </c:pt>
                <c:pt idx="9">
                  <c:v>SAUVETAGE</c:v>
                </c:pt>
                <c:pt idx="10">
                  <c:v>ULTIMATE</c:v>
                </c:pt>
                <c:pt idx="11">
                  <c:v>SAVATE BOXE FRANCAISE</c:v>
                </c:pt>
                <c:pt idx="12">
                  <c:v>VOLLEY-BALL</c:v>
                </c:pt>
                <c:pt idx="13">
                  <c:v>DANSE</c:v>
                </c:pt>
                <c:pt idx="14">
                  <c:v>FOOTBALL</c:v>
                </c:pt>
                <c:pt idx="15">
                  <c:v>NATATION DE VITESSE</c:v>
                </c:pt>
                <c:pt idx="16">
                  <c:v>LANCER DU JAVELOT</c:v>
                </c:pt>
                <c:pt idx="17">
                  <c:v>GYMNASTIQUE (SOL ET AGRES)</c:v>
                </c:pt>
                <c:pt idx="18">
                  <c:v>RELAIS VITESSE</c:v>
                </c:pt>
                <c:pt idx="19">
                  <c:v>HANDBALL</c:v>
                </c:pt>
                <c:pt idx="20">
                  <c:v>SAUT EN PENTABOND</c:v>
                </c:pt>
                <c:pt idx="21">
                  <c:v>TENNIS DE TABLE</c:v>
                </c:pt>
                <c:pt idx="22">
                  <c:v>BASKET-BALL</c:v>
                </c:pt>
                <c:pt idx="23">
                  <c:v>COURSE EN DUREE</c:v>
                </c:pt>
                <c:pt idx="24">
                  <c:v>STEP</c:v>
                </c:pt>
                <c:pt idx="25">
                  <c:v>COURSE D'ORIENTATION</c:v>
                </c:pt>
                <c:pt idx="26">
                  <c:v>ACROSPORT</c:v>
                </c:pt>
                <c:pt idx="27">
                  <c:v>ESCALADE</c:v>
                </c:pt>
                <c:pt idx="28">
                  <c:v>COURSE DE DEMI-FOND</c:v>
                </c:pt>
                <c:pt idx="29">
                  <c:v>BADMINTON</c:v>
                </c:pt>
                <c:pt idx="30">
                  <c:v>MUSCULATION</c:v>
                </c:pt>
              </c:strCache>
            </c:strRef>
          </c:cat>
          <c:val>
            <c:numRef>
              <c:f>'DONNEES APSA'!$AJ$4:$AJ$34</c:f>
              <c:numCache>
                <c:formatCode>0</c:formatCode>
                <c:ptCount val="31"/>
                <c:pt idx="0">
                  <c:v>0</c:v>
                </c:pt>
                <c:pt idx="1">
                  <c:v>12</c:v>
                </c:pt>
                <c:pt idx="2">
                  <c:v>1</c:v>
                </c:pt>
                <c:pt idx="3">
                  <c:v>4</c:v>
                </c:pt>
                <c:pt idx="4">
                  <c:v>35</c:v>
                </c:pt>
                <c:pt idx="5">
                  <c:v>9</c:v>
                </c:pt>
                <c:pt idx="6">
                  <c:v>6</c:v>
                </c:pt>
                <c:pt idx="7">
                  <c:v>32</c:v>
                </c:pt>
                <c:pt idx="8">
                  <c:v>5</c:v>
                </c:pt>
                <c:pt idx="9">
                  <c:v>60</c:v>
                </c:pt>
                <c:pt idx="10">
                  <c:v>69</c:v>
                </c:pt>
                <c:pt idx="11">
                  <c:v>73</c:v>
                </c:pt>
                <c:pt idx="12">
                  <c:v>78</c:v>
                </c:pt>
                <c:pt idx="13">
                  <c:v>283</c:v>
                </c:pt>
                <c:pt idx="14">
                  <c:v>38</c:v>
                </c:pt>
                <c:pt idx="15">
                  <c:v>181</c:v>
                </c:pt>
                <c:pt idx="16">
                  <c:v>100</c:v>
                </c:pt>
                <c:pt idx="17">
                  <c:v>261</c:v>
                </c:pt>
                <c:pt idx="18">
                  <c:v>235</c:v>
                </c:pt>
                <c:pt idx="19">
                  <c:v>242</c:v>
                </c:pt>
                <c:pt idx="20">
                  <c:v>243</c:v>
                </c:pt>
                <c:pt idx="21">
                  <c:v>104</c:v>
                </c:pt>
                <c:pt idx="22">
                  <c:v>412</c:v>
                </c:pt>
                <c:pt idx="23">
                  <c:v>211</c:v>
                </c:pt>
                <c:pt idx="24">
                  <c:v>822</c:v>
                </c:pt>
                <c:pt idx="25">
                  <c:v>520</c:v>
                </c:pt>
                <c:pt idx="26">
                  <c:v>746</c:v>
                </c:pt>
                <c:pt idx="27">
                  <c:v>500</c:v>
                </c:pt>
                <c:pt idx="28">
                  <c:v>672</c:v>
                </c:pt>
                <c:pt idx="29" formatCode="General">
                  <c:v>1453</c:v>
                </c:pt>
                <c:pt idx="30">
                  <c:v>1266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E0-40DE-B46E-996DA4900F46}"/>
            </c:ext>
          </c:extLst>
        </c:ser>
        <c:ser>
          <c:idx val="1"/>
          <c:order val="1"/>
          <c:tx>
            <c:v>Effectifs Garçons</c:v>
          </c:tx>
          <c:spPr>
            <a:solidFill>
              <a:srgbClr val="00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'DONNEES APSA'!$AF$4:$AF$34</c:f>
              <c:strCache>
                <c:ptCount val="31"/>
                <c:pt idx="0">
                  <c:v>COURSE DE HAIES</c:v>
                </c:pt>
                <c:pt idx="1">
                  <c:v>ARTS DU CIRQUE</c:v>
                </c:pt>
                <c:pt idx="2">
                  <c:v>SAUT DE CHEVAL</c:v>
                </c:pt>
                <c:pt idx="3">
                  <c:v>VTT</c:v>
                </c:pt>
                <c:pt idx="4">
                  <c:v>AEROBIC</c:v>
                </c:pt>
                <c:pt idx="5">
                  <c:v>JUDO</c:v>
                </c:pt>
                <c:pt idx="6">
                  <c:v>RUGBY</c:v>
                </c:pt>
                <c:pt idx="7">
                  <c:v>DISQUE</c:v>
                </c:pt>
                <c:pt idx="8">
                  <c:v>FUTSAL</c:v>
                </c:pt>
                <c:pt idx="9">
                  <c:v>SAUVETAGE</c:v>
                </c:pt>
                <c:pt idx="10">
                  <c:v>ULTIMATE</c:v>
                </c:pt>
                <c:pt idx="11">
                  <c:v>SAVATE BOXE FRANCAISE</c:v>
                </c:pt>
                <c:pt idx="12">
                  <c:v>VOLLEY-BALL</c:v>
                </c:pt>
                <c:pt idx="13">
                  <c:v>DANSE</c:v>
                </c:pt>
                <c:pt idx="14">
                  <c:v>FOOTBALL</c:v>
                </c:pt>
                <c:pt idx="15">
                  <c:v>NATATION DE VITESSE</c:v>
                </c:pt>
                <c:pt idx="16">
                  <c:v>LANCER DU JAVELOT</c:v>
                </c:pt>
                <c:pt idx="17">
                  <c:v>GYMNASTIQUE (SOL ET AGRES)</c:v>
                </c:pt>
                <c:pt idx="18">
                  <c:v>RELAIS VITESSE</c:v>
                </c:pt>
                <c:pt idx="19">
                  <c:v>HANDBALL</c:v>
                </c:pt>
                <c:pt idx="20">
                  <c:v>SAUT EN PENTABOND</c:v>
                </c:pt>
                <c:pt idx="21">
                  <c:v>TENNIS DE TABLE</c:v>
                </c:pt>
                <c:pt idx="22">
                  <c:v>BASKET-BALL</c:v>
                </c:pt>
                <c:pt idx="23">
                  <c:v>COURSE EN DUREE</c:v>
                </c:pt>
                <c:pt idx="24">
                  <c:v>STEP</c:v>
                </c:pt>
                <c:pt idx="25">
                  <c:v>COURSE D'ORIENTATION</c:v>
                </c:pt>
                <c:pt idx="26">
                  <c:v>ACROSPORT</c:v>
                </c:pt>
                <c:pt idx="27">
                  <c:v>ESCALADE</c:v>
                </c:pt>
                <c:pt idx="28">
                  <c:v>COURSE DE DEMI-FOND</c:v>
                </c:pt>
                <c:pt idx="29">
                  <c:v>BADMINTON</c:v>
                </c:pt>
                <c:pt idx="30">
                  <c:v>MUSCULATION</c:v>
                </c:pt>
              </c:strCache>
            </c:strRef>
          </c:cat>
          <c:val>
            <c:numRef>
              <c:f>'DONNEES APSA'!$AH$4:$AH$34</c:f>
              <c:numCache>
                <c:formatCode>0</c:formatCode>
                <c:ptCount val="31"/>
                <c:pt idx="0">
                  <c:v>11</c:v>
                </c:pt>
                <c:pt idx="1">
                  <c:v>14</c:v>
                </c:pt>
                <c:pt idx="2">
                  <c:v>31</c:v>
                </c:pt>
                <c:pt idx="3">
                  <c:v>30</c:v>
                </c:pt>
                <c:pt idx="5">
                  <c:v>42</c:v>
                </c:pt>
                <c:pt idx="6">
                  <c:v>66</c:v>
                </c:pt>
                <c:pt idx="7">
                  <c:v>43</c:v>
                </c:pt>
                <c:pt idx="8">
                  <c:v>114</c:v>
                </c:pt>
                <c:pt idx="9">
                  <c:v>106</c:v>
                </c:pt>
                <c:pt idx="10">
                  <c:v>107</c:v>
                </c:pt>
                <c:pt idx="11">
                  <c:v>125</c:v>
                </c:pt>
                <c:pt idx="12">
                  <c:v>149</c:v>
                </c:pt>
                <c:pt idx="13">
                  <c:v>32</c:v>
                </c:pt>
                <c:pt idx="14">
                  <c:v>311</c:v>
                </c:pt>
                <c:pt idx="15">
                  <c:v>187</c:v>
                </c:pt>
                <c:pt idx="16">
                  <c:v>282</c:v>
                </c:pt>
                <c:pt idx="17">
                  <c:v>198</c:v>
                </c:pt>
                <c:pt idx="18">
                  <c:v>284</c:v>
                </c:pt>
                <c:pt idx="19">
                  <c:v>493</c:v>
                </c:pt>
                <c:pt idx="20">
                  <c:v>544</c:v>
                </c:pt>
                <c:pt idx="21">
                  <c:v>705</c:v>
                </c:pt>
                <c:pt idx="22">
                  <c:v>517</c:v>
                </c:pt>
                <c:pt idx="23">
                  <c:v>846</c:v>
                </c:pt>
                <c:pt idx="24">
                  <c:v>249</c:v>
                </c:pt>
                <c:pt idx="25">
                  <c:v>589</c:v>
                </c:pt>
                <c:pt idx="26">
                  <c:v>687</c:v>
                </c:pt>
                <c:pt idx="27">
                  <c:v>1093</c:v>
                </c:pt>
                <c:pt idx="28">
                  <c:v>1791</c:v>
                </c:pt>
                <c:pt idx="29" formatCode="General">
                  <c:v>1681</c:v>
                </c:pt>
                <c:pt idx="30">
                  <c:v>2440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E0-40DE-B46E-996DA4900F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04255744"/>
        <c:axId val="203849728"/>
      </c:barChart>
      <c:catAx>
        <c:axId val="2042557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20384972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3849728"/>
        <c:scaling>
          <c:orientation val="minMax"/>
          <c:min val="0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204255744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3509049504733106"/>
          <c:y val="0.45419643113538594"/>
          <c:w val="0.19996762105631277"/>
          <c:h val="0.13114537925647696"/>
        </c:manualLayout>
      </c:layout>
      <c:overlay val="0"/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9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  <c:userShapes r:id="rId2"/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CAPBEP.xlsm]PPT SS COMMISSION!Tableau croisé dynamique4</c:name>
    <c:fmtId val="215"/>
  </c:pivotSource>
  <c:chart>
    <c:title>
      <c:tx>
        <c:rich>
          <a:bodyPr/>
          <a:lstStyle/>
          <a:p>
            <a:pPr>
              <a:defRPr sz="1400" b="0"/>
            </a:pPr>
            <a:r>
              <a:rPr lang="fr-FR" sz="1400" b="0"/>
              <a:t>Evolution des moyennes par établissement du 37</a:t>
            </a:r>
          </a:p>
        </c:rich>
      </c:tx>
      <c:overlay val="0"/>
    </c:title>
    <c:autoTitleDeleted val="0"/>
    <c:pivotFmts>
      <c:pivotFmt>
        <c:idx val="0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5"/>
          </a:solidFill>
        </c:spPr>
        <c:marker>
          <c:symbol val="none"/>
        </c:marker>
      </c:pivotFmt>
      <c:pivotFmt>
        <c:idx val="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5"/>
          </a:solidFill>
        </c:spPr>
        <c:marker>
          <c:symbol val="none"/>
        </c:marker>
      </c:pivotFmt>
      <c:pivotFmt>
        <c:idx val="1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5"/>
          </a:solidFill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'PPT SS COMMISSION'!$B$160</c:f>
              <c:strCache>
                <c:ptCount val="1"/>
                <c:pt idx="0">
                  <c:v> Moy Etab 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'PPT SS COMMISSION'!$A$161:$A$172</c:f>
              <c:strCache>
                <c:ptCount val="11"/>
                <c:pt idx="0">
                  <c:v>CFA CARTIF</c:v>
                </c:pt>
                <c:pt idx="1">
                  <c:v>CFA DE LA PROPRETE</c:v>
                </c:pt>
                <c:pt idx="2">
                  <c:v>LP BEAUREGARD</c:v>
                </c:pt>
                <c:pt idx="3">
                  <c:v>LP EMILE DELATAILLE</c:v>
                </c:pt>
                <c:pt idx="4">
                  <c:v>LP HENRI BECQUEREL</c:v>
                </c:pt>
                <c:pt idx="5">
                  <c:v>LP JEAN CHAPTAL</c:v>
                </c:pt>
                <c:pt idx="6">
                  <c:v>LP JOSEPH CUGNOT</c:v>
                </c:pt>
                <c:pt idx="7">
                  <c:v>LPPO ST GILLES</c:v>
                </c:pt>
                <c:pt idx="8">
                  <c:v>LPP SAINT MARTIN</c:v>
                </c:pt>
                <c:pt idx="9">
                  <c:v>CFAI ANTENNE</c:v>
                </c:pt>
                <c:pt idx="10">
                  <c:v>LPPO ESTHETIQUE</c:v>
                </c:pt>
              </c:strCache>
            </c:strRef>
          </c:cat>
          <c:val>
            <c:numRef>
              <c:f>'PPT SS COMMISSION'!$B$161:$B$172</c:f>
              <c:numCache>
                <c:formatCode>0.00</c:formatCode>
                <c:ptCount val="11"/>
                <c:pt idx="0">
                  <c:v>13.777777777777779</c:v>
                </c:pt>
                <c:pt idx="1">
                  <c:v>12.041666666666666</c:v>
                </c:pt>
                <c:pt idx="2">
                  <c:v>9.6194968553459113</c:v>
                </c:pt>
                <c:pt idx="3">
                  <c:v>12.337004405286343</c:v>
                </c:pt>
                <c:pt idx="4">
                  <c:v>13.337037037037023</c:v>
                </c:pt>
                <c:pt idx="5">
                  <c:v>13.965806451612902</c:v>
                </c:pt>
                <c:pt idx="6">
                  <c:v>13.427857142857123</c:v>
                </c:pt>
                <c:pt idx="7">
                  <c:v>12.583333333333334</c:v>
                </c:pt>
                <c:pt idx="8">
                  <c:v>12.913043478260869</c:v>
                </c:pt>
                <c:pt idx="9">
                  <c:v>13.174796747967479</c:v>
                </c:pt>
                <c:pt idx="10">
                  <c:v>14.361250000000002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4F-4F96-9E06-23C94EF2990C}"/>
            </c:ext>
          </c:extLst>
        </c:ser>
        <c:ser>
          <c:idx val="1"/>
          <c:order val="1"/>
          <c:tx>
            <c:strRef>
              <c:f>'PPT SS COMMISSION'!$C$160</c:f>
              <c:strCache>
                <c:ptCount val="1"/>
                <c:pt idx="0">
                  <c:v> Moy Etab 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'PPT SS COMMISSION'!$A$161:$A$172</c:f>
              <c:strCache>
                <c:ptCount val="11"/>
                <c:pt idx="0">
                  <c:v>CFA CARTIF</c:v>
                </c:pt>
                <c:pt idx="1">
                  <c:v>CFA DE LA PROPRETE</c:v>
                </c:pt>
                <c:pt idx="2">
                  <c:v>LP BEAUREGARD</c:v>
                </c:pt>
                <c:pt idx="3">
                  <c:v>LP EMILE DELATAILLE</c:v>
                </c:pt>
                <c:pt idx="4">
                  <c:v>LP HENRI BECQUEREL</c:v>
                </c:pt>
                <c:pt idx="5">
                  <c:v>LP JEAN CHAPTAL</c:v>
                </c:pt>
                <c:pt idx="6">
                  <c:v>LP JOSEPH CUGNOT</c:v>
                </c:pt>
                <c:pt idx="7">
                  <c:v>LPPO ST GILLES</c:v>
                </c:pt>
                <c:pt idx="8">
                  <c:v>LPP SAINT MARTIN</c:v>
                </c:pt>
                <c:pt idx="9">
                  <c:v>CFAI ANTENNE</c:v>
                </c:pt>
                <c:pt idx="10">
                  <c:v>LPPO ESTHETIQUE</c:v>
                </c:pt>
              </c:strCache>
            </c:strRef>
          </c:cat>
          <c:val>
            <c:numRef>
              <c:f>'PPT SS COMMISSION'!$C$161:$C$172</c:f>
              <c:numCache>
                <c:formatCode>0.00</c:formatCode>
                <c:ptCount val="11"/>
                <c:pt idx="0">
                  <c:v>13.09</c:v>
                </c:pt>
                <c:pt idx="1">
                  <c:v>13.48</c:v>
                </c:pt>
                <c:pt idx="2">
                  <c:v>11.09</c:v>
                </c:pt>
                <c:pt idx="3">
                  <c:v>12.47</c:v>
                </c:pt>
                <c:pt idx="4">
                  <c:v>13.51</c:v>
                </c:pt>
                <c:pt idx="5">
                  <c:v>14.07</c:v>
                </c:pt>
                <c:pt idx="6">
                  <c:v>12.84</c:v>
                </c:pt>
                <c:pt idx="7">
                  <c:v>13.79</c:v>
                </c:pt>
                <c:pt idx="8">
                  <c:v>14.51</c:v>
                </c:pt>
                <c:pt idx="9">
                  <c:v>13.41</c:v>
                </c:pt>
                <c:pt idx="10">
                  <c:v>13.12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4F-4F96-9E06-23C94EF2990C}"/>
            </c:ext>
          </c:extLst>
        </c:ser>
        <c:ser>
          <c:idx val="2"/>
          <c:order val="2"/>
          <c:tx>
            <c:strRef>
              <c:f>'PPT SS COMMISSION'!$D$160</c:f>
              <c:strCache>
                <c:ptCount val="1"/>
                <c:pt idx="0">
                  <c:v> Moy Etab 2016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'PPT SS COMMISSION'!$A$161:$A$172</c:f>
              <c:strCache>
                <c:ptCount val="11"/>
                <c:pt idx="0">
                  <c:v>CFA CARTIF</c:v>
                </c:pt>
                <c:pt idx="1">
                  <c:v>CFA DE LA PROPRETE</c:v>
                </c:pt>
                <c:pt idx="2">
                  <c:v>LP BEAUREGARD</c:v>
                </c:pt>
                <c:pt idx="3">
                  <c:v>LP EMILE DELATAILLE</c:v>
                </c:pt>
                <c:pt idx="4">
                  <c:v>LP HENRI BECQUEREL</c:v>
                </c:pt>
                <c:pt idx="5">
                  <c:v>LP JEAN CHAPTAL</c:v>
                </c:pt>
                <c:pt idx="6">
                  <c:v>LP JOSEPH CUGNOT</c:v>
                </c:pt>
                <c:pt idx="7">
                  <c:v>LPPO ST GILLES</c:v>
                </c:pt>
                <c:pt idx="8">
                  <c:v>LPP SAINT MARTIN</c:v>
                </c:pt>
                <c:pt idx="9">
                  <c:v>CFAI ANTENNE</c:v>
                </c:pt>
                <c:pt idx="10">
                  <c:v>LPPO ESTHETIQUE</c:v>
                </c:pt>
              </c:strCache>
            </c:strRef>
          </c:cat>
          <c:val>
            <c:numRef>
              <c:f>'PPT SS COMMISSION'!$D$161:$D$172</c:f>
              <c:numCache>
                <c:formatCode>0.00</c:formatCode>
                <c:ptCount val="11"/>
                <c:pt idx="0">
                  <c:v>14.083333333333334</c:v>
                </c:pt>
                <c:pt idx="1">
                  <c:v>10.833333333333334</c:v>
                </c:pt>
                <c:pt idx="2">
                  <c:v>11.622119815668203</c:v>
                </c:pt>
                <c:pt idx="3">
                  <c:v>12.565989847715736</c:v>
                </c:pt>
                <c:pt idx="4">
                  <c:v>13.481142857142862</c:v>
                </c:pt>
                <c:pt idx="5">
                  <c:v>13.218711656441721</c:v>
                </c:pt>
                <c:pt idx="6">
                  <c:v>13.830303030303025</c:v>
                </c:pt>
                <c:pt idx="7">
                  <c:v>13.762135922330097</c:v>
                </c:pt>
                <c:pt idx="8">
                  <c:v>13.976190476190476</c:v>
                </c:pt>
                <c:pt idx="9">
                  <c:v>12.8125</c:v>
                </c:pt>
                <c:pt idx="10">
                  <c:v>12.950617283950617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64F-4F96-9E06-23C94EF2990C}"/>
            </c:ext>
          </c:extLst>
        </c:ser>
        <c:ser>
          <c:idx val="3"/>
          <c:order val="3"/>
          <c:tx>
            <c:strRef>
              <c:f>'PPT SS COMMISSION'!$E$160</c:f>
              <c:strCache>
                <c:ptCount val="1"/>
                <c:pt idx="0">
                  <c:v> Moy Etab 2017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'PPT SS COMMISSION'!$A$161:$A$172</c:f>
              <c:strCache>
                <c:ptCount val="11"/>
                <c:pt idx="0">
                  <c:v>CFA CARTIF</c:v>
                </c:pt>
                <c:pt idx="1">
                  <c:v>CFA DE LA PROPRETE</c:v>
                </c:pt>
                <c:pt idx="2">
                  <c:v>LP BEAUREGARD</c:v>
                </c:pt>
                <c:pt idx="3">
                  <c:v>LP EMILE DELATAILLE</c:v>
                </c:pt>
                <c:pt idx="4">
                  <c:v>LP HENRI BECQUEREL</c:v>
                </c:pt>
                <c:pt idx="5">
                  <c:v>LP JEAN CHAPTAL</c:v>
                </c:pt>
                <c:pt idx="6">
                  <c:v>LP JOSEPH CUGNOT</c:v>
                </c:pt>
                <c:pt idx="7">
                  <c:v>LPPO ST GILLES</c:v>
                </c:pt>
                <c:pt idx="8">
                  <c:v>LPP SAINT MARTIN</c:v>
                </c:pt>
                <c:pt idx="9">
                  <c:v>CFAI ANTENNE</c:v>
                </c:pt>
                <c:pt idx="10">
                  <c:v>LPPO ESTHETIQUE</c:v>
                </c:pt>
              </c:strCache>
            </c:strRef>
          </c:cat>
          <c:val>
            <c:numRef>
              <c:f>'PPT SS COMMISSION'!$E$161:$E$172</c:f>
              <c:numCache>
                <c:formatCode>0.00</c:formatCode>
                <c:ptCount val="11"/>
                <c:pt idx="0">
                  <c:v>13.694444444444445</c:v>
                </c:pt>
                <c:pt idx="1">
                  <c:v>11.365079365079366</c:v>
                </c:pt>
                <c:pt idx="2">
                  <c:v>11.37719298245614</c:v>
                </c:pt>
                <c:pt idx="3">
                  <c:v>12.953723404255321</c:v>
                </c:pt>
                <c:pt idx="4">
                  <c:v>14.264619883040936</c:v>
                </c:pt>
                <c:pt idx="5">
                  <c:v>13.89516129032258</c:v>
                </c:pt>
                <c:pt idx="6">
                  <c:v>13.214521452145204</c:v>
                </c:pt>
                <c:pt idx="7">
                  <c:v>13.697802197802197</c:v>
                </c:pt>
                <c:pt idx="8">
                  <c:v>14.494252873563218</c:v>
                </c:pt>
                <c:pt idx="9">
                  <c:v>13.318181818181818</c:v>
                </c:pt>
                <c:pt idx="1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4F-4F96-9E06-23C94EF299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6185472"/>
        <c:axId val="305278912"/>
      </c:barChart>
      <c:catAx>
        <c:axId val="206185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05278912"/>
        <c:crosses val="autoZero"/>
        <c:auto val="1"/>
        <c:lblAlgn val="ctr"/>
        <c:lblOffset val="100"/>
        <c:noMultiLvlLbl val="0"/>
      </c:catAx>
      <c:valAx>
        <c:axId val="305278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6185472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Moyennes Etab 41</c:v>
          </c:tx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DB3-4FD0-81C5-05CAFCC674DD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DB3-4FD0-81C5-05CAFCC674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8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'DONNEES ETAB'!$J$79:$J$91</c:f>
                <c:numCache>
                  <c:formatCode>General</c:formatCode>
                  <c:ptCount val="13"/>
                  <c:pt idx="0">
                    <c:v>5.6350570954163608</c:v>
                  </c:pt>
                  <c:pt idx="1">
                    <c:v>0</c:v>
                  </c:pt>
                  <c:pt idx="2">
                    <c:v>3.0063468333732333</c:v>
                  </c:pt>
                  <c:pt idx="3">
                    <c:v>2.8904486909027161</c:v>
                  </c:pt>
                  <c:pt idx="4">
                    <c:v>0</c:v>
                  </c:pt>
                  <c:pt idx="5">
                    <c:v>3.0154779826300908</c:v>
                  </c:pt>
                  <c:pt idx="6">
                    <c:v>3.151922779903126</c:v>
                  </c:pt>
                  <c:pt idx="7">
                    <c:v>4.1084367116314446</c:v>
                  </c:pt>
                  <c:pt idx="8">
                    <c:v>3.9824111172970875</c:v>
                  </c:pt>
                  <c:pt idx="9">
                    <c:v>3.2057239534528299</c:v>
                  </c:pt>
                  <c:pt idx="10">
                    <c:v>5.0453723661316783</c:v>
                  </c:pt>
                  <c:pt idx="11">
                    <c:v>1.6499158227686108</c:v>
                  </c:pt>
                  <c:pt idx="12">
                    <c:v>1.8601075237738272</c:v>
                  </c:pt>
                </c:numCache>
              </c:numRef>
            </c:plus>
            <c:minus>
              <c:numRef>
                <c:f>'DONNEES ETAB'!$J$79:$J$91</c:f>
                <c:numCache>
                  <c:formatCode>General</c:formatCode>
                  <c:ptCount val="13"/>
                  <c:pt idx="0">
                    <c:v>5.6350570954163608</c:v>
                  </c:pt>
                  <c:pt idx="1">
                    <c:v>0</c:v>
                  </c:pt>
                  <c:pt idx="2">
                    <c:v>3.0063468333732333</c:v>
                  </c:pt>
                  <c:pt idx="3">
                    <c:v>2.8904486909027161</c:v>
                  </c:pt>
                  <c:pt idx="4">
                    <c:v>0</c:v>
                  </c:pt>
                  <c:pt idx="5">
                    <c:v>3.0154779826300908</c:v>
                  </c:pt>
                  <c:pt idx="6">
                    <c:v>3.151922779903126</c:v>
                  </c:pt>
                  <c:pt idx="7">
                    <c:v>4.1084367116314446</c:v>
                  </c:pt>
                  <c:pt idx="8">
                    <c:v>3.9824111172970875</c:v>
                  </c:pt>
                  <c:pt idx="9">
                    <c:v>3.2057239534528299</c:v>
                  </c:pt>
                  <c:pt idx="10">
                    <c:v>5.0453723661316783</c:v>
                  </c:pt>
                  <c:pt idx="11">
                    <c:v>1.6499158227686108</c:v>
                  </c:pt>
                  <c:pt idx="12">
                    <c:v>1.8601075237738272</c:v>
                  </c:pt>
                </c:numCache>
              </c:numRef>
            </c:minus>
          </c:errBars>
          <c:cat>
            <c:strRef>
              <c:f>'DONNEES ETAB'!$G$79:$G$91</c:f>
              <c:strCache>
                <c:ptCount val="13"/>
                <c:pt idx="0">
                  <c:v>LPO AUGUSTIN THIERRY</c:v>
                </c:pt>
                <c:pt idx="1">
                  <c:v>LPO RONSARD</c:v>
                </c:pt>
                <c:pt idx="2">
                  <c:v>LP ANDRE AMPERE</c:v>
                </c:pt>
                <c:pt idx="3">
                  <c:v>LP DENIS PAPIN</c:v>
                </c:pt>
                <c:pt idx="4">
                  <c:v>CFA  INTERPROF CH ME</c:v>
                </c:pt>
                <c:pt idx="5">
                  <c:v>BTP CFA LOIR ET CHER</c:v>
                </c:pt>
                <c:pt idx="6">
                  <c:v>LPPO LA PROVIDENCE</c:v>
                </c:pt>
                <c:pt idx="7">
                  <c:v>LP VAL DE CHER</c:v>
                </c:pt>
                <c:pt idx="8">
                  <c:v>LP SONIA DELAUNAY</c:v>
                </c:pt>
                <c:pt idx="9">
                  <c:v>LPO HOTEL ET TOUR</c:v>
                </c:pt>
                <c:pt idx="10">
                  <c:v>LPPO SAINT JOSEPH</c:v>
                </c:pt>
                <c:pt idx="11">
                  <c:v>IME LES GROUETS</c:v>
                </c:pt>
                <c:pt idx="12">
                  <c:v>CFAS 41</c:v>
                </c:pt>
              </c:strCache>
            </c:strRef>
          </c:cat>
          <c:val>
            <c:numRef>
              <c:f>'DONNEES ETAB'!$I$79:$I$91</c:f>
              <c:numCache>
                <c:formatCode>0.00</c:formatCode>
                <c:ptCount val="13"/>
                <c:pt idx="0">
                  <c:v>12.103482587064677</c:v>
                </c:pt>
                <c:pt idx="1">
                  <c:v>0</c:v>
                </c:pt>
                <c:pt idx="2">
                  <c:v>13.013752455795677</c:v>
                </c:pt>
                <c:pt idx="3">
                  <c:v>13.951219512195122</c:v>
                </c:pt>
                <c:pt idx="4">
                  <c:v>0</c:v>
                </c:pt>
                <c:pt idx="5">
                  <c:v>12.247813411078717</c:v>
                </c:pt>
                <c:pt idx="6">
                  <c:v>12.878350515463922</c:v>
                </c:pt>
                <c:pt idx="7">
                  <c:v>13.25130890052356</c:v>
                </c:pt>
                <c:pt idx="8">
                  <c:v>14.157719298245611</c:v>
                </c:pt>
                <c:pt idx="9">
                  <c:v>12.934108527131784</c:v>
                </c:pt>
                <c:pt idx="10">
                  <c:v>11.357142857142858</c:v>
                </c:pt>
                <c:pt idx="11">
                  <c:v>13.166666666666666</c:v>
                </c:pt>
                <c:pt idx="12">
                  <c:v>10.7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EED-40D2-A4FE-8724DC393B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axId val="205676032"/>
        <c:axId val="216753856"/>
      </c:barChart>
      <c:lineChart>
        <c:grouping val="standard"/>
        <c:varyColors val="0"/>
        <c:ser>
          <c:idx val="1"/>
          <c:order val="1"/>
          <c:tx>
            <c:v>Moyenne Dept 41 : 13,17</c:v>
          </c:tx>
          <c:marker>
            <c:symbol val="none"/>
          </c:marker>
          <c:cat>
            <c:strRef>
              <c:f>'DONNEES ETAB'!$G$79:$G$91</c:f>
              <c:strCache>
                <c:ptCount val="13"/>
                <c:pt idx="0">
                  <c:v>LPO AUGUSTIN THIERRY</c:v>
                </c:pt>
                <c:pt idx="1">
                  <c:v>LPO RONSARD</c:v>
                </c:pt>
                <c:pt idx="2">
                  <c:v>LP ANDRE AMPERE</c:v>
                </c:pt>
                <c:pt idx="3">
                  <c:v>LP DENIS PAPIN</c:v>
                </c:pt>
                <c:pt idx="4">
                  <c:v>CFA  INTERPROF CH ME</c:v>
                </c:pt>
                <c:pt idx="5">
                  <c:v>BTP CFA LOIR ET CHER</c:v>
                </c:pt>
                <c:pt idx="6">
                  <c:v>LPPO LA PROVIDENCE</c:v>
                </c:pt>
                <c:pt idx="7">
                  <c:v>LP VAL DE CHER</c:v>
                </c:pt>
                <c:pt idx="8">
                  <c:v>LP SONIA DELAUNAY</c:v>
                </c:pt>
                <c:pt idx="9">
                  <c:v>LPO HOTEL ET TOUR</c:v>
                </c:pt>
                <c:pt idx="10">
                  <c:v>LPPO SAINT JOSEPH</c:v>
                </c:pt>
                <c:pt idx="11">
                  <c:v>IME LES GROUETS</c:v>
                </c:pt>
                <c:pt idx="12">
                  <c:v>CFAS 41</c:v>
                </c:pt>
              </c:strCache>
            </c:strRef>
          </c:cat>
          <c:val>
            <c:numRef>
              <c:f>'DONNEES ETAB'!$K$79:$K$91</c:f>
              <c:numCache>
                <c:formatCode>0.00</c:formatCode>
                <c:ptCount val="13"/>
                <c:pt idx="0">
                  <c:v>13.171355311355313</c:v>
                </c:pt>
                <c:pt idx="1">
                  <c:v>13.171355311355313</c:v>
                </c:pt>
                <c:pt idx="2">
                  <c:v>13.171355311355313</c:v>
                </c:pt>
                <c:pt idx="3">
                  <c:v>13.171355311355313</c:v>
                </c:pt>
                <c:pt idx="4">
                  <c:v>13.171355311355313</c:v>
                </c:pt>
                <c:pt idx="5">
                  <c:v>13.171355311355313</c:v>
                </c:pt>
                <c:pt idx="6">
                  <c:v>13.171355311355313</c:v>
                </c:pt>
                <c:pt idx="7">
                  <c:v>13.171355311355313</c:v>
                </c:pt>
                <c:pt idx="8">
                  <c:v>13.171355311355313</c:v>
                </c:pt>
                <c:pt idx="9">
                  <c:v>13.171355311355313</c:v>
                </c:pt>
                <c:pt idx="10">
                  <c:v>13.171355311355313</c:v>
                </c:pt>
                <c:pt idx="11">
                  <c:v>13.171355311355313</c:v>
                </c:pt>
                <c:pt idx="12">
                  <c:v>13.171355311355313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EED-40D2-A4FE-8724DC393BF0}"/>
            </c:ext>
          </c:extLst>
        </c:ser>
        <c:ser>
          <c:idx val="2"/>
          <c:order val="2"/>
          <c:tx>
            <c:v>Moyenne Acad : 13,01</c:v>
          </c:tx>
          <c:marker>
            <c:symbol val="none"/>
          </c:marker>
          <c:cat>
            <c:strRef>
              <c:f>'DONNEES ETAB'!$G$79:$G$91</c:f>
              <c:strCache>
                <c:ptCount val="13"/>
                <c:pt idx="0">
                  <c:v>LPO AUGUSTIN THIERRY</c:v>
                </c:pt>
                <c:pt idx="1">
                  <c:v>LPO RONSARD</c:v>
                </c:pt>
                <c:pt idx="2">
                  <c:v>LP ANDRE AMPERE</c:v>
                </c:pt>
                <c:pt idx="3">
                  <c:v>LP DENIS PAPIN</c:v>
                </c:pt>
                <c:pt idx="4">
                  <c:v>CFA  INTERPROF CH ME</c:v>
                </c:pt>
                <c:pt idx="5">
                  <c:v>BTP CFA LOIR ET CHER</c:v>
                </c:pt>
                <c:pt idx="6">
                  <c:v>LPPO LA PROVIDENCE</c:v>
                </c:pt>
                <c:pt idx="7">
                  <c:v>LP VAL DE CHER</c:v>
                </c:pt>
                <c:pt idx="8">
                  <c:v>LP SONIA DELAUNAY</c:v>
                </c:pt>
                <c:pt idx="9">
                  <c:v>LPO HOTEL ET TOUR</c:v>
                </c:pt>
                <c:pt idx="10">
                  <c:v>LPPO SAINT JOSEPH</c:v>
                </c:pt>
                <c:pt idx="11">
                  <c:v>IME LES GROUETS</c:v>
                </c:pt>
                <c:pt idx="12">
                  <c:v>CFAS 41</c:v>
                </c:pt>
              </c:strCache>
            </c:strRef>
          </c:cat>
          <c:val>
            <c:numRef>
              <c:f>'DONNEES ETAB'!$M$79:$M$91</c:f>
              <c:numCache>
                <c:formatCode>0.00</c:formatCode>
                <c:ptCount val="13"/>
                <c:pt idx="0">
                  <c:v>13.006993038604124</c:v>
                </c:pt>
                <c:pt idx="1">
                  <c:v>13.006993038604124</c:v>
                </c:pt>
                <c:pt idx="2">
                  <c:v>13.006993038604124</c:v>
                </c:pt>
                <c:pt idx="3">
                  <c:v>13.006993038604124</c:v>
                </c:pt>
                <c:pt idx="4">
                  <c:v>13.006993038604124</c:v>
                </c:pt>
                <c:pt idx="5">
                  <c:v>13.006993038604124</c:v>
                </c:pt>
                <c:pt idx="6">
                  <c:v>13.006993038604124</c:v>
                </c:pt>
                <c:pt idx="7">
                  <c:v>13.006993038604124</c:v>
                </c:pt>
                <c:pt idx="8">
                  <c:v>13.006993038604124</c:v>
                </c:pt>
                <c:pt idx="9">
                  <c:v>13.006993038604124</c:v>
                </c:pt>
                <c:pt idx="10">
                  <c:v>13.006993038604124</c:v>
                </c:pt>
                <c:pt idx="11">
                  <c:v>13.006993038604124</c:v>
                </c:pt>
                <c:pt idx="12">
                  <c:v>13.006993038604124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EED-40D2-A4FE-8724DC393B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676032"/>
        <c:axId val="216753856"/>
      </c:lineChart>
      <c:catAx>
        <c:axId val="205676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fr-FR"/>
          </a:p>
        </c:txPr>
        <c:crossAx val="216753856"/>
        <c:crosses val="autoZero"/>
        <c:auto val="1"/>
        <c:lblAlgn val="ctr"/>
        <c:lblOffset val="100"/>
        <c:noMultiLvlLbl val="0"/>
      </c:catAx>
      <c:valAx>
        <c:axId val="216753856"/>
        <c:scaling>
          <c:orientation val="minMax"/>
          <c:max val="20"/>
          <c:min val="4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205676032"/>
        <c:crosses val="autoZero"/>
        <c:crossBetween val="between"/>
      </c:valAx>
      <c:spPr>
        <a:noFill/>
      </c:spPr>
    </c:plotArea>
    <c:legend>
      <c:legendPos val="t"/>
      <c:overlay val="0"/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CAPBEP.xlsm]PPT SS COMMISSION!Tableau croisé dynamique4</c:name>
    <c:fmtId val="224"/>
  </c:pivotSource>
  <c:chart>
    <c:title>
      <c:tx>
        <c:rich>
          <a:bodyPr/>
          <a:lstStyle/>
          <a:p>
            <a:pPr>
              <a:defRPr sz="1400" b="0"/>
            </a:pPr>
            <a:r>
              <a:rPr lang="fr-FR" sz="1400" b="0"/>
              <a:t>Evolution des moyennes par établissement du 41</a:t>
            </a:r>
          </a:p>
        </c:rich>
      </c:tx>
      <c:overlay val="0"/>
    </c:title>
    <c:autoTitleDeleted val="0"/>
    <c:pivotFmts>
      <c:pivotFmt>
        <c:idx val="0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5"/>
          </a:solidFill>
        </c:spPr>
        <c:marker>
          <c:symbol val="none"/>
        </c:marker>
      </c:pivotFmt>
      <c:pivotFmt>
        <c:idx val="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5"/>
          </a:solidFill>
        </c:spPr>
        <c:marker>
          <c:symbol val="none"/>
        </c:marker>
      </c:pivotFmt>
      <c:pivotFmt>
        <c:idx val="1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5"/>
          </a:solidFill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'PPT SS COMMISSION'!$B$160</c:f>
              <c:strCache>
                <c:ptCount val="1"/>
                <c:pt idx="0">
                  <c:v> Moy Etab 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'PPT SS COMMISSION'!$A$161:$A$172</c:f>
              <c:strCache>
                <c:ptCount val="11"/>
                <c:pt idx="0">
                  <c:v>CFAS 41</c:v>
                </c:pt>
                <c:pt idx="1">
                  <c:v>LP ANDRE AMPERE</c:v>
                </c:pt>
                <c:pt idx="2">
                  <c:v>LP DENIS PAPIN</c:v>
                </c:pt>
                <c:pt idx="3">
                  <c:v>LP SONIA DELAUNAY</c:v>
                </c:pt>
                <c:pt idx="4">
                  <c:v>LPO AUGUSTIN THIERRY</c:v>
                </c:pt>
                <c:pt idx="5">
                  <c:v>BTP CFA LOIR ET CHER</c:v>
                </c:pt>
                <c:pt idx="6">
                  <c:v>LPPO LA PROVIDENCE</c:v>
                </c:pt>
                <c:pt idx="7">
                  <c:v>LP VAL DE CHER</c:v>
                </c:pt>
                <c:pt idx="8">
                  <c:v>LPO HOTEL ET TOUR</c:v>
                </c:pt>
                <c:pt idx="9">
                  <c:v>LPPO SAINT JOSEPH</c:v>
                </c:pt>
                <c:pt idx="10">
                  <c:v>IME LES GROUETS</c:v>
                </c:pt>
              </c:strCache>
            </c:strRef>
          </c:cat>
          <c:val>
            <c:numRef>
              <c:f>'PPT SS COMMISSION'!$B$161:$B$172</c:f>
              <c:numCache>
                <c:formatCode>0.00</c:formatCode>
                <c:ptCount val="11"/>
                <c:pt idx="0">
                  <c:v>12.833333333333334</c:v>
                </c:pt>
                <c:pt idx="1">
                  <c:v>13.351307189542483</c:v>
                </c:pt>
                <c:pt idx="2">
                  <c:v>13.793939393939393</c:v>
                </c:pt>
                <c:pt idx="3">
                  <c:v>13.062916006339137</c:v>
                </c:pt>
                <c:pt idx="4">
                  <c:v>14.089285714285712</c:v>
                </c:pt>
                <c:pt idx="5">
                  <c:v>12.891917293233083</c:v>
                </c:pt>
                <c:pt idx="6">
                  <c:v>13.06495468277947</c:v>
                </c:pt>
                <c:pt idx="7">
                  <c:v>11.932857142857141</c:v>
                </c:pt>
                <c:pt idx="8">
                  <c:v>13.218817204301073</c:v>
                </c:pt>
                <c:pt idx="9">
                  <c:v>12.236111111111111</c:v>
                </c:pt>
                <c:pt idx="1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4F-4F96-9E06-23C94EF2990C}"/>
            </c:ext>
          </c:extLst>
        </c:ser>
        <c:ser>
          <c:idx val="1"/>
          <c:order val="1"/>
          <c:tx>
            <c:strRef>
              <c:f>'PPT SS COMMISSION'!$C$160</c:f>
              <c:strCache>
                <c:ptCount val="1"/>
                <c:pt idx="0">
                  <c:v> Moy Etab 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'PPT SS COMMISSION'!$A$161:$A$172</c:f>
              <c:strCache>
                <c:ptCount val="11"/>
                <c:pt idx="0">
                  <c:v>CFAS 41</c:v>
                </c:pt>
                <c:pt idx="1">
                  <c:v>LP ANDRE AMPERE</c:v>
                </c:pt>
                <c:pt idx="2">
                  <c:v>LP DENIS PAPIN</c:v>
                </c:pt>
                <c:pt idx="3">
                  <c:v>LP SONIA DELAUNAY</c:v>
                </c:pt>
                <c:pt idx="4">
                  <c:v>LPO AUGUSTIN THIERRY</c:v>
                </c:pt>
                <c:pt idx="5">
                  <c:v>BTP CFA LOIR ET CHER</c:v>
                </c:pt>
                <c:pt idx="6">
                  <c:v>LPPO LA PROVIDENCE</c:v>
                </c:pt>
                <c:pt idx="7">
                  <c:v>LP VAL DE CHER</c:v>
                </c:pt>
                <c:pt idx="8">
                  <c:v>LPO HOTEL ET TOUR</c:v>
                </c:pt>
                <c:pt idx="9">
                  <c:v>LPPO SAINT JOSEPH</c:v>
                </c:pt>
                <c:pt idx="10">
                  <c:v>IME LES GROUETS</c:v>
                </c:pt>
              </c:strCache>
            </c:strRef>
          </c:cat>
          <c:val>
            <c:numRef>
              <c:f>'PPT SS COMMISSION'!$C$161:$C$172</c:f>
              <c:numCache>
                <c:formatCode>0.00</c:formatCode>
                <c:ptCount val="11"/>
                <c:pt idx="0">
                  <c:v>8.2100000000000009</c:v>
                </c:pt>
                <c:pt idx="1">
                  <c:v>13.31</c:v>
                </c:pt>
                <c:pt idx="2">
                  <c:v>13.66</c:v>
                </c:pt>
                <c:pt idx="3">
                  <c:v>13.14</c:v>
                </c:pt>
                <c:pt idx="4">
                  <c:v>13.94</c:v>
                </c:pt>
                <c:pt idx="5">
                  <c:v>11.99</c:v>
                </c:pt>
                <c:pt idx="6">
                  <c:v>12.9</c:v>
                </c:pt>
                <c:pt idx="7">
                  <c:v>12.79</c:v>
                </c:pt>
                <c:pt idx="8">
                  <c:v>13.33</c:v>
                </c:pt>
                <c:pt idx="9">
                  <c:v>11.39</c:v>
                </c:pt>
                <c:pt idx="10">
                  <c:v>13.83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4F-4F96-9E06-23C94EF2990C}"/>
            </c:ext>
          </c:extLst>
        </c:ser>
        <c:ser>
          <c:idx val="2"/>
          <c:order val="2"/>
          <c:tx>
            <c:strRef>
              <c:f>'PPT SS COMMISSION'!$D$160</c:f>
              <c:strCache>
                <c:ptCount val="1"/>
                <c:pt idx="0">
                  <c:v> Moy Etab 2016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'PPT SS COMMISSION'!$A$161:$A$172</c:f>
              <c:strCache>
                <c:ptCount val="11"/>
                <c:pt idx="0">
                  <c:v>CFAS 41</c:v>
                </c:pt>
                <c:pt idx="1">
                  <c:v>LP ANDRE AMPERE</c:v>
                </c:pt>
                <c:pt idx="2">
                  <c:v>LP DENIS PAPIN</c:v>
                </c:pt>
                <c:pt idx="3">
                  <c:v>LP SONIA DELAUNAY</c:v>
                </c:pt>
                <c:pt idx="4">
                  <c:v>LPO AUGUSTIN THIERRY</c:v>
                </c:pt>
                <c:pt idx="5">
                  <c:v>BTP CFA LOIR ET CHER</c:v>
                </c:pt>
                <c:pt idx="6">
                  <c:v>LPPO LA PROVIDENCE</c:v>
                </c:pt>
                <c:pt idx="7">
                  <c:v>LP VAL DE CHER</c:v>
                </c:pt>
                <c:pt idx="8">
                  <c:v>LPO HOTEL ET TOUR</c:v>
                </c:pt>
                <c:pt idx="9">
                  <c:v>LPPO SAINT JOSEPH</c:v>
                </c:pt>
                <c:pt idx="10">
                  <c:v>IME LES GROUETS</c:v>
                </c:pt>
              </c:strCache>
            </c:strRef>
          </c:cat>
          <c:val>
            <c:numRef>
              <c:f>'PPT SS COMMISSION'!$D$161:$D$172</c:f>
              <c:numCache>
                <c:formatCode>0.00</c:formatCode>
                <c:ptCount val="11"/>
                <c:pt idx="0">
                  <c:v>11.333333333333334</c:v>
                </c:pt>
                <c:pt idx="1">
                  <c:v>13.246212121212121</c:v>
                </c:pt>
                <c:pt idx="2">
                  <c:v>13.909687499999999</c:v>
                </c:pt>
                <c:pt idx="3">
                  <c:v>13.657073954983913</c:v>
                </c:pt>
                <c:pt idx="4">
                  <c:v>12.330645161290322</c:v>
                </c:pt>
                <c:pt idx="5">
                  <c:v>11.975247524752476</c:v>
                </c:pt>
                <c:pt idx="6">
                  <c:v>12.722149837133554</c:v>
                </c:pt>
                <c:pt idx="7">
                  <c:v>12.68362831858407</c:v>
                </c:pt>
                <c:pt idx="8">
                  <c:v>12.752707581227437</c:v>
                </c:pt>
                <c:pt idx="9">
                  <c:v>11.368421052631579</c:v>
                </c:pt>
                <c:pt idx="10">
                  <c:v>9.1666666666666661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64F-4F96-9E06-23C94EF2990C}"/>
            </c:ext>
          </c:extLst>
        </c:ser>
        <c:ser>
          <c:idx val="3"/>
          <c:order val="3"/>
          <c:tx>
            <c:strRef>
              <c:f>'PPT SS COMMISSION'!$E$160</c:f>
              <c:strCache>
                <c:ptCount val="1"/>
                <c:pt idx="0">
                  <c:v> Moy Etab 2017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'PPT SS COMMISSION'!$A$161:$A$172</c:f>
              <c:strCache>
                <c:ptCount val="11"/>
                <c:pt idx="0">
                  <c:v>CFAS 41</c:v>
                </c:pt>
                <c:pt idx="1">
                  <c:v>LP ANDRE AMPERE</c:v>
                </c:pt>
                <c:pt idx="2">
                  <c:v>LP DENIS PAPIN</c:v>
                </c:pt>
                <c:pt idx="3">
                  <c:v>LP SONIA DELAUNAY</c:v>
                </c:pt>
                <c:pt idx="4">
                  <c:v>LPO AUGUSTIN THIERRY</c:v>
                </c:pt>
                <c:pt idx="5">
                  <c:v>BTP CFA LOIR ET CHER</c:v>
                </c:pt>
                <c:pt idx="6">
                  <c:v>LPPO LA PROVIDENCE</c:v>
                </c:pt>
                <c:pt idx="7">
                  <c:v>LP VAL DE CHER</c:v>
                </c:pt>
                <c:pt idx="8">
                  <c:v>LPO HOTEL ET TOUR</c:v>
                </c:pt>
                <c:pt idx="9">
                  <c:v>LPPO SAINT JOSEPH</c:v>
                </c:pt>
                <c:pt idx="10">
                  <c:v>IME LES GROUETS</c:v>
                </c:pt>
              </c:strCache>
            </c:strRef>
          </c:cat>
          <c:val>
            <c:numRef>
              <c:f>'PPT SS COMMISSION'!$E$161:$E$172</c:f>
              <c:numCache>
                <c:formatCode>0.00</c:formatCode>
                <c:ptCount val="11"/>
                <c:pt idx="0">
                  <c:v>10.7</c:v>
                </c:pt>
                <c:pt idx="1">
                  <c:v>13.013752455795677</c:v>
                </c:pt>
                <c:pt idx="2">
                  <c:v>13.951219512195122</c:v>
                </c:pt>
                <c:pt idx="3">
                  <c:v>14.157719298245611</c:v>
                </c:pt>
                <c:pt idx="4">
                  <c:v>12.103482587064677</c:v>
                </c:pt>
                <c:pt idx="5">
                  <c:v>12.247813411078717</c:v>
                </c:pt>
                <c:pt idx="6">
                  <c:v>12.878350515463922</c:v>
                </c:pt>
                <c:pt idx="7">
                  <c:v>13.25130890052356</c:v>
                </c:pt>
                <c:pt idx="8">
                  <c:v>12.934108527131784</c:v>
                </c:pt>
                <c:pt idx="9">
                  <c:v>11.357142857142858</c:v>
                </c:pt>
                <c:pt idx="10">
                  <c:v>13.166666666666666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4F-4F96-9E06-23C94EF299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4951296"/>
        <c:axId val="201520768"/>
      </c:barChart>
      <c:catAx>
        <c:axId val="304951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1520768"/>
        <c:crosses val="autoZero"/>
        <c:auto val="1"/>
        <c:lblAlgn val="ctr"/>
        <c:lblOffset val="100"/>
        <c:noMultiLvlLbl val="0"/>
      </c:catAx>
      <c:valAx>
        <c:axId val="201520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04951296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Moyennes Etab 45</c:v>
          </c:tx>
          <c:invertIfNegative val="0"/>
          <c:dLbls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DC7-4D1C-9F9C-BB67C4AF6A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8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'DONNEES ETAB'!$J$92:$J$118</c:f>
                <c:numCache>
                  <c:formatCode>General</c:formatCode>
                  <c:ptCount val="27"/>
                  <c:pt idx="0">
                    <c:v>4.597285118229534</c:v>
                  </c:pt>
                  <c:pt idx="1">
                    <c:v>2.7820065641882818</c:v>
                  </c:pt>
                  <c:pt idx="2">
                    <c:v>3.0983154965551973</c:v>
                  </c:pt>
                  <c:pt idx="3">
                    <c:v>3.2682796270874666</c:v>
                  </c:pt>
                  <c:pt idx="4">
                    <c:v>3.1873800268173653</c:v>
                  </c:pt>
                  <c:pt idx="5">
                    <c:v>3.0442172035915895</c:v>
                  </c:pt>
                  <c:pt idx="6">
                    <c:v>2.2457933577006965</c:v>
                  </c:pt>
                  <c:pt idx="7">
                    <c:v>3.3646627009188372</c:v>
                  </c:pt>
                  <c:pt idx="8">
                    <c:v>3.9202389973418512</c:v>
                  </c:pt>
                  <c:pt idx="9">
                    <c:v>4.842402583677023</c:v>
                  </c:pt>
                  <c:pt idx="10">
                    <c:v>3.8981156506705639</c:v>
                  </c:pt>
                  <c:pt idx="11">
                    <c:v>4.7212387205310238</c:v>
                  </c:pt>
                  <c:pt idx="12">
                    <c:v>5.0802966035702006</c:v>
                  </c:pt>
                  <c:pt idx="13">
                    <c:v>5.5557023836971871</c:v>
                  </c:pt>
                  <c:pt idx="14">
                    <c:v>1.3932804766754727</c:v>
                  </c:pt>
                  <c:pt idx="15">
                    <c:v>3.0015711924732038</c:v>
                  </c:pt>
                  <c:pt idx="16">
                    <c:v>4.4872821756578753</c:v>
                  </c:pt>
                  <c:pt idx="17">
                    <c:v>2.6882447976411501</c:v>
                  </c:pt>
                  <c:pt idx="18">
                    <c:v>4.1132760011027267</c:v>
                  </c:pt>
                  <c:pt idx="19">
                    <c:v>4.6858352675051451</c:v>
                  </c:pt>
                  <c:pt idx="20">
                    <c:v>1.8823415940108241</c:v>
                  </c:pt>
                  <c:pt idx="21">
                    <c:v>2.4239545283597126</c:v>
                  </c:pt>
                  <c:pt idx="22">
                    <c:v>3.6730896971721183</c:v>
                  </c:pt>
                  <c:pt idx="23">
                    <c:v>3.1676682410012589</c:v>
                  </c:pt>
                  <c:pt idx="24">
                    <c:v>0</c:v>
                  </c:pt>
                  <c:pt idx="25">
                    <c:v>3.2352196745457187</c:v>
                  </c:pt>
                  <c:pt idx="26">
                    <c:v>4.5958319440591922</c:v>
                  </c:pt>
                </c:numCache>
              </c:numRef>
            </c:plus>
            <c:minus>
              <c:numRef>
                <c:f>'DONNEES ETAB'!$J$92:$J$118</c:f>
                <c:numCache>
                  <c:formatCode>General</c:formatCode>
                  <c:ptCount val="27"/>
                  <c:pt idx="0">
                    <c:v>4.597285118229534</c:v>
                  </c:pt>
                  <c:pt idx="1">
                    <c:v>2.7820065641882818</c:v>
                  </c:pt>
                  <c:pt idx="2">
                    <c:v>3.0983154965551973</c:v>
                  </c:pt>
                  <c:pt idx="3">
                    <c:v>3.2682796270874666</c:v>
                  </c:pt>
                  <c:pt idx="4">
                    <c:v>3.1873800268173653</c:v>
                  </c:pt>
                  <c:pt idx="5">
                    <c:v>3.0442172035915895</c:v>
                  </c:pt>
                  <c:pt idx="6">
                    <c:v>2.2457933577006965</c:v>
                  </c:pt>
                  <c:pt idx="7">
                    <c:v>3.3646627009188372</c:v>
                  </c:pt>
                  <c:pt idx="8">
                    <c:v>3.9202389973418512</c:v>
                  </c:pt>
                  <c:pt idx="9">
                    <c:v>4.842402583677023</c:v>
                  </c:pt>
                  <c:pt idx="10">
                    <c:v>3.8981156506705639</c:v>
                  </c:pt>
                  <c:pt idx="11">
                    <c:v>4.7212387205310238</c:v>
                  </c:pt>
                  <c:pt idx="12">
                    <c:v>5.0802966035702006</c:v>
                  </c:pt>
                  <c:pt idx="13">
                    <c:v>5.5557023836971871</c:v>
                  </c:pt>
                  <c:pt idx="14">
                    <c:v>1.3932804766754727</c:v>
                  </c:pt>
                  <c:pt idx="15">
                    <c:v>3.0015711924732038</c:v>
                  </c:pt>
                  <c:pt idx="16">
                    <c:v>4.4872821756578753</c:v>
                  </c:pt>
                  <c:pt idx="17">
                    <c:v>2.6882447976411501</c:v>
                  </c:pt>
                  <c:pt idx="18">
                    <c:v>4.1132760011027267</c:v>
                  </c:pt>
                  <c:pt idx="19">
                    <c:v>4.6858352675051451</c:v>
                  </c:pt>
                  <c:pt idx="20">
                    <c:v>1.8823415940108241</c:v>
                  </c:pt>
                  <c:pt idx="21">
                    <c:v>2.4239545283597126</c:v>
                  </c:pt>
                  <c:pt idx="22">
                    <c:v>3.6730896971721183</c:v>
                  </c:pt>
                  <c:pt idx="23">
                    <c:v>3.1676682410012589</c:v>
                  </c:pt>
                  <c:pt idx="24">
                    <c:v>0</c:v>
                  </c:pt>
                  <c:pt idx="25">
                    <c:v>3.2352196745457187</c:v>
                  </c:pt>
                  <c:pt idx="26">
                    <c:v>4.5958319440591922</c:v>
                  </c:pt>
                </c:numCache>
              </c:numRef>
            </c:minus>
          </c:errBars>
          <c:cat>
            <c:strRef>
              <c:f>'DONNEES ETAB'!$G$92:$G$118</c:f>
              <c:strCache>
                <c:ptCount val="27"/>
                <c:pt idx="0">
                  <c:v>LP JEANNETTE VERDIER</c:v>
                </c:pt>
                <c:pt idx="1">
                  <c:v>LPO JEAN ZAY</c:v>
                </c:pt>
                <c:pt idx="2">
                  <c:v>LPO B FRANKLIN</c:v>
                </c:pt>
                <c:pt idx="3">
                  <c:v>LP GAUDIER BRZESKA</c:v>
                </c:pt>
                <c:pt idx="4">
                  <c:v>LP MAL LECLERC     .</c:v>
                </c:pt>
                <c:pt idx="5">
                  <c:v>LPPO ST FRANCOIS</c:v>
                </c:pt>
                <c:pt idx="6">
                  <c:v>LPPO SAINT LOUIS</c:v>
                </c:pt>
                <c:pt idx="7">
                  <c:v>LP J DE LA TAILLE</c:v>
                </c:pt>
                <c:pt idx="8">
                  <c:v>LPPO ST PAUL BOURDON</c:v>
                </c:pt>
                <c:pt idx="9">
                  <c:v>LPP L'ABBAYE</c:v>
                </c:pt>
                <c:pt idx="10">
                  <c:v>LPP B DE CASTILLE  .</c:v>
                </c:pt>
                <c:pt idx="11">
                  <c:v>LP PAUL GAUGUIN</c:v>
                </c:pt>
                <c:pt idx="12">
                  <c:v>CFA AGGLO</c:v>
                </c:pt>
                <c:pt idx="13">
                  <c:v>CFA EST LOIRET</c:v>
                </c:pt>
                <c:pt idx="14">
                  <c:v>CFA INTERPRO ORLEANS</c:v>
                </c:pt>
                <c:pt idx="15">
                  <c:v>LP MARGUERITE AUDOUX</c:v>
                </c:pt>
                <c:pt idx="16">
                  <c:v>LP JEAN LURCAT</c:v>
                </c:pt>
                <c:pt idx="17">
                  <c:v>EREA SIMONE VEIL</c:v>
                </c:pt>
                <c:pt idx="18">
                  <c:v>LP FRANCOISE DOLTO</c:v>
                </c:pt>
                <c:pt idx="19">
                  <c:v>CFA CREAI</c:v>
                </c:pt>
                <c:pt idx="20">
                  <c:v>IME LA SOURCE</c:v>
                </c:pt>
                <c:pt idx="21">
                  <c:v>IME CHANTEMERLE GIEN</c:v>
                </c:pt>
                <c:pt idx="22">
                  <c:v>LP CHATEAU BLANC</c:v>
                </c:pt>
                <c:pt idx="23">
                  <c:v>LPO MAURICE GENEVOIX</c:v>
                </c:pt>
                <c:pt idx="24">
                  <c:v>AFTEC-ST PAUL</c:v>
                </c:pt>
                <c:pt idx="25">
                  <c:v>LPPO STE CROIX ST EU</c:v>
                </c:pt>
                <c:pt idx="26">
                  <c:v>CFC CFAI CENTRE</c:v>
                </c:pt>
              </c:strCache>
            </c:strRef>
          </c:cat>
          <c:val>
            <c:numRef>
              <c:f>'DONNEES ETAB'!$I$92:$I$118</c:f>
              <c:numCache>
                <c:formatCode>0.00</c:formatCode>
                <c:ptCount val="27"/>
                <c:pt idx="0">
                  <c:v>11.806192660550458</c:v>
                </c:pt>
                <c:pt idx="1">
                  <c:v>13.943448275862071</c:v>
                </c:pt>
                <c:pt idx="2">
                  <c:v>13.543478260869565</c:v>
                </c:pt>
                <c:pt idx="3">
                  <c:v>13.656609195402298</c:v>
                </c:pt>
                <c:pt idx="4">
                  <c:v>13.300675675675675</c:v>
                </c:pt>
                <c:pt idx="5">
                  <c:v>14.76923076923077</c:v>
                </c:pt>
                <c:pt idx="6">
                  <c:v>13.992063492063492</c:v>
                </c:pt>
                <c:pt idx="7">
                  <c:v>13.155015197568389</c:v>
                </c:pt>
                <c:pt idx="8">
                  <c:v>12.677122641509442</c:v>
                </c:pt>
                <c:pt idx="9">
                  <c:v>12.313103448275863</c:v>
                </c:pt>
                <c:pt idx="10">
                  <c:v>13.449640287769784</c:v>
                </c:pt>
                <c:pt idx="11">
                  <c:v>12.783407407407411</c:v>
                </c:pt>
                <c:pt idx="12">
                  <c:v>12.305555555555555</c:v>
                </c:pt>
                <c:pt idx="13">
                  <c:v>11.532467532467532</c:v>
                </c:pt>
                <c:pt idx="14">
                  <c:v>14.757575757575758</c:v>
                </c:pt>
                <c:pt idx="15">
                  <c:v>13.535053380782918</c:v>
                </c:pt>
                <c:pt idx="16">
                  <c:v>11.985340314136124</c:v>
                </c:pt>
                <c:pt idx="17">
                  <c:v>12.602564102564102</c:v>
                </c:pt>
                <c:pt idx="18">
                  <c:v>11.614130434782609</c:v>
                </c:pt>
                <c:pt idx="19">
                  <c:v>9.6238095238095234</c:v>
                </c:pt>
                <c:pt idx="20">
                  <c:v>12.888888888888889</c:v>
                </c:pt>
                <c:pt idx="21">
                  <c:v>13.133333333333333</c:v>
                </c:pt>
                <c:pt idx="22">
                  <c:v>12.867370892018776</c:v>
                </c:pt>
                <c:pt idx="23">
                  <c:v>13.12962962962963</c:v>
                </c:pt>
                <c:pt idx="24">
                  <c:v>0</c:v>
                </c:pt>
                <c:pt idx="25">
                  <c:v>13.471744471744472</c:v>
                </c:pt>
                <c:pt idx="26">
                  <c:v>12.878787878787879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14-44F0-AF66-287654B7BF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axId val="148538880"/>
        <c:axId val="127510784"/>
      </c:barChart>
      <c:lineChart>
        <c:grouping val="standard"/>
        <c:varyColors val="0"/>
        <c:ser>
          <c:idx val="1"/>
          <c:order val="1"/>
          <c:tx>
            <c:v>Moyenne Dept 45 : 12,80</c:v>
          </c:tx>
          <c:marker>
            <c:symbol val="none"/>
          </c:marker>
          <c:cat>
            <c:strRef>
              <c:f>'DONNEES ETAB'!$G$92:$G$118</c:f>
              <c:strCache>
                <c:ptCount val="27"/>
                <c:pt idx="0">
                  <c:v>LP JEANNETTE VERDIER</c:v>
                </c:pt>
                <c:pt idx="1">
                  <c:v>LPO JEAN ZAY</c:v>
                </c:pt>
                <c:pt idx="2">
                  <c:v>LPO B FRANKLIN</c:v>
                </c:pt>
                <c:pt idx="3">
                  <c:v>LP GAUDIER BRZESKA</c:v>
                </c:pt>
                <c:pt idx="4">
                  <c:v>LP MAL LECLERC     .</c:v>
                </c:pt>
                <c:pt idx="5">
                  <c:v>LPPO ST FRANCOIS</c:v>
                </c:pt>
                <c:pt idx="6">
                  <c:v>LPPO SAINT LOUIS</c:v>
                </c:pt>
                <c:pt idx="7">
                  <c:v>LP J DE LA TAILLE</c:v>
                </c:pt>
                <c:pt idx="8">
                  <c:v>LPPO ST PAUL BOURDON</c:v>
                </c:pt>
                <c:pt idx="9">
                  <c:v>LPP L'ABBAYE</c:v>
                </c:pt>
                <c:pt idx="10">
                  <c:v>LPP B DE CASTILLE  .</c:v>
                </c:pt>
                <c:pt idx="11">
                  <c:v>LP PAUL GAUGUIN</c:v>
                </c:pt>
                <c:pt idx="12">
                  <c:v>CFA AGGLO</c:v>
                </c:pt>
                <c:pt idx="13">
                  <c:v>CFA EST LOIRET</c:v>
                </c:pt>
                <c:pt idx="14">
                  <c:v>CFA INTERPRO ORLEANS</c:v>
                </c:pt>
                <c:pt idx="15">
                  <c:v>LP MARGUERITE AUDOUX</c:v>
                </c:pt>
                <c:pt idx="16">
                  <c:v>LP JEAN LURCAT</c:v>
                </c:pt>
                <c:pt idx="17">
                  <c:v>EREA SIMONE VEIL</c:v>
                </c:pt>
                <c:pt idx="18">
                  <c:v>LP FRANCOISE DOLTO</c:v>
                </c:pt>
                <c:pt idx="19">
                  <c:v>CFA CREAI</c:v>
                </c:pt>
                <c:pt idx="20">
                  <c:v>IME LA SOURCE</c:v>
                </c:pt>
                <c:pt idx="21">
                  <c:v>IME CHANTEMERLE GIEN</c:v>
                </c:pt>
                <c:pt idx="22">
                  <c:v>LP CHATEAU BLANC</c:v>
                </c:pt>
                <c:pt idx="23">
                  <c:v>LPO MAURICE GENEVOIX</c:v>
                </c:pt>
                <c:pt idx="24">
                  <c:v>AFTEC-ST PAUL</c:v>
                </c:pt>
                <c:pt idx="25">
                  <c:v>LPPO STE CROIX ST EU</c:v>
                </c:pt>
                <c:pt idx="26">
                  <c:v>CFC CFAI CENTRE</c:v>
                </c:pt>
              </c:strCache>
            </c:strRef>
          </c:cat>
          <c:val>
            <c:numRef>
              <c:f>'DONNEES ETAB'!$K$92:$K$118</c:f>
              <c:numCache>
                <c:formatCode>0.00</c:formatCode>
                <c:ptCount val="27"/>
                <c:pt idx="0">
                  <c:v>12.799433565301836</c:v>
                </c:pt>
                <c:pt idx="1">
                  <c:v>12.799433565301836</c:v>
                </c:pt>
                <c:pt idx="2">
                  <c:v>12.799433565301836</c:v>
                </c:pt>
                <c:pt idx="3">
                  <c:v>12.799433565301836</c:v>
                </c:pt>
                <c:pt idx="4">
                  <c:v>12.799433565301836</c:v>
                </c:pt>
                <c:pt idx="5">
                  <c:v>12.799433565301836</c:v>
                </c:pt>
                <c:pt idx="6">
                  <c:v>12.799433565301836</c:v>
                </c:pt>
                <c:pt idx="7">
                  <c:v>12.799433565301836</c:v>
                </c:pt>
                <c:pt idx="8">
                  <c:v>12.799433565301836</c:v>
                </c:pt>
                <c:pt idx="9">
                  <c:v>12.799433565301836</c:v>
                </c:pt>
                <c:pt idx="10">
                  <c:v>12.799433565301836</c:v>
                </c:pt>
                <c:pt idx="11">
                  <c:v>12.799433565301836</c:v>
                </c:pt>
                <c:pt idx="12">
                  <c:v>12.799433565301836</c:v>
                </c:pt>
                <c:pt idx="13">
                  <c:v>12.799433565301836</c:v>
                </c:pt>
                <c:pt idx="14">
                  <c:v>12.799433565301836</c:v>
                </c:pt>
                <c:pt idx="15">
                  <c:v>12.799433565301836</c:v>
                </c:pt>
                <c:pt idx="16">
                  <c:v>12.799433565301836</c:v>
                </c:pt>
                <c:pt idx="17">
                  <c:v>12.799433565301836</c:v>
                </c:pt>
                <c:pt idx="18">
                  <c:v>12.799433565301836</c:v>
                </c:pt>
                <c:pt idx="19">
                  <c:v>12.799433565301836</c:v>
                </c:pt>
                <c:pt idx="20">
                  <c:v>12.799433565301836</c:v>
                </c:pt>
                <c:pt idx="21">
                  <c:v>12.799433565301836</c:v>
                </c:pt>
                <c:pt idx="22">
                  <c:v>12.799433565301836</c:v>
                </c:pt>
                <c:pt idx="23">
                  <c:v>12.799433565301836</c:v>
                </c:pt>
                <c:pt idx="24">
                  <c:v>12.799433565301836</c:v>
                </c:pt>
                <c:pt idx="25">
                  <c:v>12.799433565301836</c:v>
                </c:pt>
                <c:pt idx="26">
                  <c:v>12.799433565301836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614-44F0-AF66-287654B7BF9C}"/>
            </c:ext>
          </c:extLst>
        </c:ser>
        <c:ser>
          <c:idx val="2"/>
          <c:order val="2"/>
          <c:tx>
            <c:v>Moyenne Acad : 13,01</c:v>
          </c:tx>
          <c:marker>
            <c:symbol val="none"/>
          </c:marker>
          <c:cat>
            <c:strRef>
              <c:f>'DONNEES ETAB'!$G$92:$G$118</c:f>
              <c:strCache>
                <c:ptCount val="27"/>
                <c:pt idx="0">
                  <c:v>LP JEANNETTE VERDIER</c:v>
                </c:pt>
                <c:pt idx="1">
                  <c:v>LPO JEAN ZAY</c:v>
                </c:pt>
                <c:pt idx="2">
                  <c:v>LPO B FRANKLIN</c:v>
                </c:pt>
                <c:pt idx="3">
                  <c:v>LP GAUDIER BRZESKA</c:v>
                </c:pt>
                <c:pt idx="4">
                  <c:v>LP MAL LECLERC     .</c:v>
                </c:pt>
                <c:pt idx="5">
                  <c:v>LPPO ST FRANCOIS</c:v>
                </c:pt>
                <c:pt idx="6">
                  <c:v>LPPO SAINT LOUIS</c:v>
                </c:pt>
                <c:pt idx="7">
                  <c:v>LP J DE LA TAILLE</c:v>
                </c:pt>
                <c:pt idx="8">
                  <c:v>LPPO ST PAUL BOURDON</c:v>
                </c:pt>
                <c:pt idx="9">
                  <c:v>LPP L'ABBAYE</c:v>
                </c:pt>
                <c:pt idx="10">
                  <c:v>LPP B DE CASTILLE  .</c:v>
                </c:pt>
                <c:pt idx="11">
                  <c:v>LP PAUL GAUGUIN</c:v>
                </c:pt>
                <c:pt idx="12">
                  <c:v>CFA AGGLO</c:v>
                </c:pt>
                <c:pt idx="13">
                  <c:v>CFA EST LOIRET</c:v>
                </c:pt>
                <c:pt idx="14">
                  <c:v>CFA INTERPRO ORLEANS</c:v>
                </c:pt>
                <c:pt idx="15">
                  <c:v>LP MARGUERITE AUDOUX</c:v>
                </c:pt>
                <c:pt idx="16">
                  <c:v>LP JEAN LURCAT</c:v>
                </c:pt>
                <c:pt idx="17">
                  <c:v>EREA SIMONE VEIL</c:v>
                </c:pt>
                <c:pt idx="18">
                  <c:v>LP FRANCOISE DOLTO</c:v>
                </c:pt>
                <c:pt idx="19">
                  <c:v>CFA CREAI</c:v>
                </c:pt>
                <c:pt idx="20">
                  <c:v>IME LA SOURCE</c:v>
                </c:pt>
                <c:pt idx="21">
                  <c:v>IME CHANTEMERLE GIEN</c:v>
                </c:pt>
                <c:pt idx="22">
                  <c:v>LP CHATEAU BLANC</c:v>
                </c:pt>
                <c:pt idx="23">
                  <c:v>LPO MAURICE GENEVOIX</c:v>
                </c:pt>
                <c:pt idx="24">
                  <c:v>AFTEC-ST PAUL</c:v>
                </c:pt>
                <c:pt idx="25">
                  <c:v>LPPO STE CROIX ST EU</c:v>
                </c:pt>
                <c:pt idx="26">
                  <c:v>CFC CFAI CENTRE</c:v>
                </c:pt>
              </c:strCache>
            </c:strRef>
          </c:cat>
          <c:val>
            <c:numRef>
              <c:f>'DONNEES ETAB'!$M$92:$M$118</c:f>
              <c:numCache>
                <c:formatCode>0.00</c:formatCode>
                <c:ptCount val="27"/>
                <c:pt idx="0">
                  <c:v>13.006993038604124</c:v>
                </c:pt>
                <c:pt idx="1">
                  <c:v>13.006993038604124</c:v>
                </c:pt>
                <c:pt idx="2">
                  <c:v>13.006993038604124</c:v>
                </c:pt>
                <c:pt idx="3">
                  <c:v>13.006993038604124</c:v>
                </c:pt>
                <c:pt idx="4">
                  <c:v>13.006993038604124</c:v>
                </c:pt>
                <c:pt idx="5">
                  <c:v>13.006993038604124</c:v>
                </c:pt>
                <c:pt idx="6">
                  <c:v>13.006993038604124</c:v>
                </c:pt>
                <c:pt idx="7">
                  <c:v>13.006993038604124</c:v>
                </c:pt>
                <c:pt idx="8">
                  <c:v>13.006993038604124</c:v>
                </c:pt>
                <c:pt idx="9">
                  <c:v>13.006993038604124</c:v>
                </c:pt>
                <c:pt idx="10">
                  <c:v>13.006993038604124</c:v>
                </c:pt>
                <c:pt idx="11">
                  <c:v>13.006993038604124</c:v>
                </c:pt>
                <c:pt idx="12">
                  <c:v>13.006993038604124</c:v>
                </c:pt>
                <c:pt idx="13">
                  <c:v>13.006993038604124</c:v>
                </c:pt>
                <c:pt idx="14">
                  <c:v>13.006993038604124</c:v>
                </c:pt>
                <c:pt idx="15">
                  <c:v>13.006993038604124</c:v>
                </c:pt>
                <c:pt idx="16">
                  <c:v>13.006993038604124</c:v>
                </c:pt>
                <c:pt idx="17">
                  <c:v>13.006993038604124</c:v>
                </c:pt>
                <c:pt idx="18">
                  <c:v>13.006993038604124</c:v>
                </c:pt>
                <c:pt idx="19">
                  <c:v>13.006993038604124</c:v>
                </c:pt>
                <c:pt idx="20">
                  <c:v>13.006993038604124</c:v>
                </c:pt>
                <c:pt idx="21">
                  <c:v>13.006993038604124</c:v>
                </c:pt>
                <c:pt idx="22">
                  <c:v>13.006993038604124</c:v>
                </c:pt>
                <c:pt idx="23">
                  <c:v>13.006993038604124</c:v>
                </c:pt>
                <c:pt idx="24">
                  <c:v>13.006993038604124</c:v>
                </c:pt>
                <c:pt idx="25">
                  <c:v>13.006993038604124</c:v>
                </c:pt>
                <c:pt idx="26">
                  <c:v>13.006993038604124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614-44F0-AF66-287654B7BF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538880"/>
        <c:axId val="127510784"/>
      </c:lineChart>
      <c:catAx>
        <c:axId val="148538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7510784"/>
        <c:crosses val="autoZero"/>
        <c:auto val="1"/>
        <c:lblAlgn val="ctr"/>
        <c:lblOffset val="100"/>
        <c:noMultiLvlLbl val="0"/>
      </c:catAx>
      <c:valAx>
        <c:axId val="127510784"/>
        <c:scaling>
          <c:orientation val="minMax"/>
          <c:max val="20"/>
          <c:min val="4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48538880"/>
        <c:crosses val="autoZero"/>
        <c:crossBetween val="between"/>
      </c:valAx>
      <c:spPr>
        <a:noFill/>
      </c:spPr>
    </c:plotArea>
    <c:legend>
      <c:legendPos val="t"/>
      <c:overlay val="0"/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CAPBEP.xlsm]PPT SS COMMISSION!Tableau croisé dynamique4</c:name>
    <c:fmtId val="198"/>
  </c:pivotSource>
  <c:chart>
    <c:title>
      <c:tx>
        <c:rich>
          <a:bodyPr/>
          <a:lstStyle/>
          <a:p>
            <a:pPr>
              <a:defRPr sz="1400" b="0"/>
            </a:pPr>
            <a:r>
              <a:rPr lang="fr-FR" sz="1400" b="0"/>
              <a:t>Evolution des moyennes par établissement du 45</a:t>
            </a:r>
          </a:p>
        </c:rich>
      </c:tx>
      <c:overlay val="0"/>
    </c:title>
    <c:autoTitleDeleted val="0"/>
    <c:pivotFmts>
      <c:pivotFmt>
        <c:idx val="0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5"/>
          </a:solidFill>
        </c:spPr>
        <c:marker>
          <c:symbol val="none"/>
        </c:marker>
      </c:pivotFmt>
      <c:pivotFmt>
        <c:idx val="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5"/>
          </a:solidFill>
        </c:spPr>
        <c:marker>
          <c:symbol val="none"/>
        </c:marker>
      </c:pivotFmt>
      <c:pivotFmt>
        <c:idx val="1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5"/>
          </a:solidFill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'PPT SS COMMISSION'!$B$160</c:f>
              <c:strCache>
                <c:ptCount val="1"/>
                <c:pt idx="0">
                  <c:v> Moy Etab 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'PPT SS COMMISSION'!$A$161:$A$174</c:f>
              <c:strCache>
                <c:ptCount val="13"/>
                <c:pt idx="0">
                  <c:v>EREA SIMONE VEIL</c:v>
                </c:pt>
                <c:pt idx="1">
                  <c:v>IME CHANTEMERLE GIEN</c:v>
                </c:pt>
                <c:pt idx="2">
                  <c:v>IME LA SOURCE</c:v>
                </c:pt>
                <c:pt idx="3">
                  <c:v>LP CHATEAU BLANC</c:v>
                </c:pt>
                <c:pt idx="4">
                  <c:v>LP FRANCOISE DOLTO</c:v>
                </c:pt>
                <c:pt idx="5">
                  <c:v>LP JEAN LURCAT</c:v>
                </c:pt>
                <c:pt idx="6">
                  <c:v>LP MARGUERITE AUDOUX</c:v>
                </c:pt>
                <c:pt idx="7">
                  <c:v>LPO MAURICE GENEVOIX</c:v>
                </c:pt>
                <c:pt idx="8">
                  <c:v>LPPO STE CROIX ST EU</c:v>
                </c:pt>
                <c:pt idx="9">
                  <c:v>CFA EST LOIRET</c:v>
                </c:pt>
                <c:pt idx="10">
                  <c:v>CFA INTERPRO ORLEANS</c:v>
                </c:pt>
                <c:pt idx="11">
                  <c:v>CFA CREAI</c:v>
                </c:pt>
                <c:pt idx="12">
                  <c:v>CFC CFAI CENTRE</c:v>
                </c:pt>
              </c:strCache>
            </c:strRef>
          </c:cat>
          <c:val>
            <c:numRef>
              <c:f>'PPT SS COMMISSION'!$B$161:$B$174</c:f>
              <c:numCache>
                <c:formatCode>0.00</c:formatCode>
                <c:ptCount val="13"/>
                <c:pt idx="0">
                  <c:v>12.724137931034482</c:v>
                </c:pt>
                <c:pt idx="1">
                  <c:v>13</c:v>
                </c:pt>
                <c:pt idx="2">
                  <c:v>13.722222222222221</c:v>
                </c:pt>
                <c:pt idx="3">
                  <c:v>13.122857142857141</c:v>
                </c:pt>
                <c:pt idx="4">
                  <c:v>11.991408934707904</c:v>
                </c:pt>
                <c:pt idx="5">
                  <c:v>13.290690690690697</c:v>
                </c:pt>
                <c:pt idx="6">
                  <c:v>13.249348230912476</c:v>
                </c:pt>
                <c:pt idx="7">
                  <c:v>13.08431372549019</c:v>
                </c:pt>
                <c:pt idx="8">
                  <c:v>13.817994858611828</c:v>
                </c:pt>
                <c:pt idx="9">
                  <c:v>13.611111111111111</c:v>
                </c:pt>
                <c:pt idx="10">
                  <c:v>12.768672199170124</c:v>
                </c:pt>
                <c:pt idx="11">
                  <c:v>11.25925925925926</c:v>
                </c:pt>
                <c:pt idx="12">
                  <c:v>11.675000000000001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4F-4F96-9E06-23C94EF2990C}"/>
            </c:ext>
          </c:extLst>
        </c:ser>
        <c:ser>
          <c:idx val="1"/>
          <c:order val="1"/>
          <c:tx>
            <c:strRef>
              <c:f>'PPT SS COMMISSION'!$C$160</c:f>
              <c:strCache>
                <c:ptCount val="1"/>
                <c:pt idx="0">
                  <c:v> Moy Etab 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'PPT SS COMMISSION'!$A$161:$A$174</c:f>
              <c:strCache>
                <c:ptCount val="13"/>
                <c:pt idx="0">
                  <c:v>EREA SIMONE VEIL</c:v>
                </c:pt>
                <c:pt idx="1">
                  <c:v>IME CHANTEMERLE GIEN</c:v>
                </c:pt>
                <c:pt idx="2">
                  <c:v>IME LA SOURCE</c:v>
                </c:pt>
                <c:pt idx="3">
                  <c:v>LP CHATEAU BLANC</c:v>
                </c:pt>
                <c:pt idx="4">
                  <c:v>LP FRANCOISE DOLTO</c:v>
                </c:pt>
                <c:pt idx="5">
                  <c:v>LP JEAN LURCAT</c:v>
                </c:pt>
                <c:pt idx="6">
                  <c:v>LP MARGUERITE AUDOUX</c:v>
                </c:pt>
                <c:pt idx="7">
                  <c:v>LPO MAURICE GENEVOIX</c:v>
                </c:pt>
                <c:pt idx="8">
                  <c:v>LPPO STE CROIX ST EU</c:v>
                </c:pt>
                <c:pt idx="9">
                  <c:v>CFA EST LOIRET</c:v>
                </c:pt>
                <c:pt idx="10">
                  <c:v>CFA INTERPRO ORLEANS</c:v>
                </c:pt>
                <c:pt idx="11">
                  <c:v>CFA CREAI</c:v>
                </c:pt>
                <c:pt idx="12">
                  <c:v>CFC CFAI CENTRE</c:v>
                </c:pt>
              </c:strCache>
            </c:strRef>
          </c:cat>
          <c:val>
            <c:numRef>
              <c:f>'PPT SS COMMISSION'!$C$161:$C$174</c:f>
              <c:numCache>
                <c:formatCode>0.00</c:formatCode>
                <c:ptCount val="13"/>
                <c:pt idx="0">
                  <c:v>12.35</c:v>
                </c:pt>
                <c:pt idx="1">
                  <c:v>11.78</c:v>
                </c:pt>
                <c:pt idx="2">
                  <c:v>12.75</c:v>
                </c:pt>
                <c:pt idx="3">
                  <c:v>12.96</c:v>
                </c:pt>
                <c:pt idx="4">
                  <c:v>11.93</c:v>
                </c:pt>
                <c:pt idx="5">
                  <c:v>13.16</c:v>
                </c:pt>
                <c:pt idx="6">
                  <c:v>12.92</c:v>
                </c:pt>
                <c:pt idx="7">
                  <c:v>12.67</c:v>
                </c:pt>
                <c:pt idx="8">
                  <c:v>13.39</c:v>
                </c:pt>
                <c:pt idx="9">
                  <c:v>12.94</c:v>
                </c:pt>
                <c:pt idx="10">
                  <c:v>13.27</c:v>
                </c:pt>
                <c:pt idx="11">
                  <c:v>11.3</c:v>
                </c:pt>
                <c:pt idx="12">
                  <c:v>12.52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4F-4F96-9E06-23C94EF2990C}"/>
            </c:ext>
          </c:extLst>
        </c:ser>
        <c:ser>
          <c:idx val="2"/>
          <c:order val="2"/>
          <c:tx>
            <c:strRef>
              <c:f>'PPT SS COMMISSION'!$D$160</c:f>
              <c:strCache>
                <c:ptCount val="1"/>
                <c:pt idx="0">
                  <c:v> Moy Etab 2016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'PPT SS COMMISSION'!$A$161:$A$174</c:f>
              <c:strCache>
                <c:ptCount val="13"/>
                <c:pt idx="0">
                  <c:v>EREA SIMONE VEIL</c:v>
                </c:pt>
                <c:pt idx="1">
                  <c:v>IME CHANTEMERLE GIEN</c:v>
                </c:pt>
                <c:pt idx="2">
                  <c:v>IME LA SOURCE</c:v>
                </c:pt>
                <c:pt idx="3">
                  <c:v>LP CHATEAU BLANC</c:v>
                </c:pt>
                <c:pt idx="4">
                  <c:v>LP FRANCOISE DOLTO</c:v>
                </c:pt>
                <c:pt idx="5">
                  <c:v>LP JEAN LURCAT</c:v>
                </c:pt>
                <c:pt idx="6">
                  <c:v>LP MARGUERITE AUDOUX</c:v>
                </c:pt>
                <c:pt idx="7">
                  <c:v>LPO MAURICE GENEVOIX</c:v>
                </c:pt>
                <c:pt idx="8">
                  <c:v>LPPO STE CROIX ST EU</c:v>
                </c:pt>
                <c:pt idx="9">
                  <c:v>CFA EST LOIRET</c:v>
                </c:pt>
                <c:pt idx="10">
                  <c:v>CFA INTERPRO ORLEANS</c:v>
                </c:pt>
                <c:pt idx="11">
                  <c:v>CFA CREAI</c:v>
                </c:pt>
                <c:pt idx="12">
                  <c:v>CFC CFAI CENTRE</c:v>
                </c:pt>
              </c:strCache>
            </c:strRef>
          </c:cat>
          <c:val>
            <c:numRef>
              <c:f>'PPT SS COMMISSION'!$D$161:$D$174</c:f>
              <c:numCache>
                <c:formatCode>0.00</c:formatCode>
                <c:ptCount val="13"/>
                <c:pt idx="0">
                  <c:v>13.013888888888889</c:v>
                </c:pt>
                <c:pt idx="1">
                  <c:v>16</c:v>
                </c:pt>
                <c:pt idx="2">
                  <c:v>13.5</c:v>
                </c:pt>
                <c:pt idx="3">
                  <c:v>13.507951807228913</c:v>
                </c:pt>
                <c:pt idx="4">
                  <c:v>12.168560606060606</c:v>
                </c:pt>
                <c:pt idx="5">
                  <c:v>13.21547277936963</c:v>
                </c:pt>
                <c:pt idx="6">
                  <c:v>12.984190476190475</c:v>
                </c:pt>
                <c:pt idx="7">
                  <c:v>13.133333333333336</c:v>
                </c:pt>
                <c:pt idx="8">
                  <c:v>13.68146341463415</c:v>
                </c:pt>
                <c:pt idx="9">
                  <c:v>12.779487179487178</c:v>
                </c:pt>
                <c:pt idx="10">
                  <c:v>12.962962962962964</c:v>
                </c:pt>
                <c:pt idx="11">
                  <c:v>8.6</c:v>
                </c:pt>
                <c:pt idx="12">
                  <c:v>12.383116883116884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64F-4F96-9E06-23C94EF2990C}"/>
            </c:ext>
          </c:extLst>
        </c:ser>
        <c:ser>
          <c:idx val="3"/>
          <c:order val="3"/>
          <c:tx>
            <c:strRef>
              <c:f>'PPT SS COMMISSION'!$E$160</c:f>
              <c:strCache>
                <c:ptCount val="1"/>
                <c:pt idx="0">
                  <c:v> Moy Etab 2017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'PPT SS COMMISSION'!$A$161:$A$174</c:f>
              <c:strCache>
                <c:ptCount val="13"/>
                <c:pt idx="0">
                  <c:v>EREA SIMONE VEIL</c:v>
                </c:pt>
                <c:pt idx="1">
                  <c:v>IME CHANTEMERLE GIEN</c:v>
                </c:pt>
                <c:pt idx="2">
                  <c:v>IME LA SOURCE</c:v>
                </c:pt>
                <c:pt idx="3">
                  <c:v>LP CHATEAU BLANC</c:v>
                </c:pt>
                <c:pt idx="4">
                  <c:v>LP FRANCOISE DOLTO</c:v>
                </c:pt>
                <c:pt idx="5">
                  <c:v>LP JEAN LURCAT</c:v>
                </c:pt>
                <c:pt idx="6">
                  <c:v>LP MARGUERITE AUDOUX</c:v>
                </c:pt>
                <c:pt idx="7">
                  <c:v>LPO MAURICE GENEVOIX</c:v>
                </c:pt>
                <c:pt idx="8">
                  <c:v>LPPO STE CROIX ST EU</c:v>
                </c:pt>
                <c:pt idx="9">
                  <c:v>CFA EST LOIRET</c:v>
                </c:pt>
                <c:pt idx="10">
                  <c:v>CFA INTERPRO ORLEANS</c:v>
                </c:pt>
                <c:pt idx="11">
                  <c:v>CFA CREAI</c:v>
                </c:pt>
                <c:pt idx="12">
                  <c:v>CFC CFAI CENTRE</c:v>
                </c:pt>
              </c:strCache>
            </c:strRef>
          </c:cat>
          <c:val>
            <c:numRef>
              <c:f>'PPT SS COMMISSION'!$E$161:$E$174</c:f>
              <c:numCache>
                <c:formatCode>0.00</c:formatCode>
                <c:ptCount val="13"/>
                <c:pt idx="0">
                  <c:v>12.602564102564102</c:v>
                </c:pt>
                <c:pt idx="1">
                  <c:v>13.133333333333333</c:v>
                </c:pt>
                <c:pt idx="2">
                  <c:v>12.888888888888889</c:v>
                </c:pt>
                <c:pt idx="3">
                  <c:v>12.867370892018776</c:v>
                </c:pt>
                <c:pt idx="4">
                  <c:v>11.614130434782609</c:v>
                </c:pt>
                <c:pt idx="5">
                  <c:v>11.985340314136124</c:v>
                </c:pt>
                <c:pt idx="6">
                  <c:v>13.535053380782918</c:v>
                </c:pt>
                <c:pt idx="7">
                  <c:v>13.12962962962963</c:v>
                </c:pt>
                <c:pt idx="8">
                  <c:v>13.471744471744472</c:v>
                </c:pt>
                <c:pt idx="9">
                  <c:v>11.532467532467532</c:v>
                </c:pt>
                <c:pt idx="10">
                  <c:v>14.757575757575758</c:v>
                </c:pt>
                <c:pt idx="11">
                  <c:v>9.6238095238095234</c:v>
                </c:pt>
                <c:pt idx="12">
                  <c:v>12.878787878787879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4F-4F96-9E06-23C94EF299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5050496"/>
        <c:axId val="172392448"/>
      </c:barChart>
      <c:catAx>
        <c:axId val="315050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2392448"/>
        <c:crosses val="autoZero"/>
        <c:auto val="1"/>
        <c:lblAlgn val="ctr"/>
        <c:lblOffset val="100"/>
        <c:noMultiLvlLbl val="0"/>
      </c:catAx>
      <c:valAx>
        <c:axId val="172392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15050496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CAPBEP.xlsm]PPT SS COMMISSION!Tableau croisé dynamique4</c:name>
    <c:fmtId val="202"/>
  </c:pivotSource>
  <c:chart>
    <c:title>
      <c:tx>
        <c:rich>
          <a:bodyPr/>
          <a:lstStyle/>
          <a:p>
            <a:pPr>
              <a:defRPr sz="1400" b="0"/>
            </a:pPr>
            <a:r>
              <a:rPr lang="fr-FR" sz="1400" b="0"/>
              <a:t>Evolution des moyennes par établissement du 45</a:t>
            </a:r>
          </a:p>
        </c:rich>
      </c:tx>
      <c:overlay val="0"/>
    </c:title>
    <c:autoTitleDeleted val="0"/>
    <c:pivotFmts>
      <c:pivotFmt>
        <c:idx val="0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5"/>
          </a:solidFill>
        </c:spPr>
        <c:marker>
          <c:symbol val="none"/>
        </c:marker>
      </c:pivotFmt>
      <c:pivotFmt>
        <c:idx val="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5"/>
          </a:solidFill>
        </c:spPr>
        <c:marker>
          <c:symbol val="none"/>
        </c:marker>
      </c:pivotFmt>
      <c:pivotFmt>
        <c:idx val="1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5"/>
          </a:solidFill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'PPT SS COMMISSION'!$B$160</c:f>
              <c:strCache>
                <c:ptCount val="1"/>
                <c:pt idx="0">
                  <c:v> Moy Etab 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'PPT SS COMMISSION'!$A$161:$A$174</c:f>
              <c:strCache>
                <c:ptCount val="13"/>
                <c:pt idx="0">
                  <c:v>LP JEANNETTE VERDIER</c:v>
                </c:pt>
                <c:pt idx="1">
                  <c:v>LP PAUL GAUGUIN</c:v>
                </c:pt>
                <c:pt idx="2">
                  <c:v>LPO JEAN ZAY</c:v>
                </c:pt>
                <c:pt idx="3">
                  <c:v>LPP L'ABBAYE</c:v>
                </c:pt>
                <c:pt idx="4">
                  <c:v>LPO B FRANKLIN</c:v>
                </c:pt>
                <c:pt idx="5">
                  <c:v>LP GAUDIER BRZESKA</c:v>
                </c:pt>
                <c:pt idx="6">
                  <c:v>LP MAL LECLERC     .</c:v>
                </c:pt>
                <c:pt idx="7">
                  <c:v>LPPO ST FRANCOIS</c:v>
                </c:pt>
                <c:pt idx="8">
                  <c:v>LPPO SAINT LOUIS</c:v>
                </c:pt>
                <c:pt idx="9">
                  <c:v>LP J DE LA TAILLE</c:v>
                </c:pt>
                <c:pt idx="10">
                  <c:v>LPPO ST PAUL BOURDON</c:v>
                </c:pt>
                <c:pt idx="11">
                  <c:v>LPP B DE CASTILLE  .</c:v>
                </c:pt>
                <c:pt idx="12">
                  <c:v>CFA AGGLO</c:v>
                </c:pt>
              </c:strCache>
            </c:strRef>
          </c:cat>
          <c:val>
            <c:numRef>
              <c:f>'PPT SS COMMISSION'!$B$161:$B$174</c:f>
              <c:numCache>
                <c:formatCode>0.00</c:formatCode>
                <c:ptCount val="13"/>
                <c:pt idx="0">
                  <c:v>12.639851485148515</c:v>
                </c:pt>
                <c:pt idx="1">
                  <c:v>12.546539792387538</c:v>
                </c:pt>
                <c:pt idx="2">
                  <c:v>12.9758865248227</c:v>
                </c:pt>
                <c:pt idx="3">
                  <c:v>13.060747663551401</c:v>
                </c:pt>
                <c:pt idx="4">
                  <c:v>13.463432835820894</c:v>
                </c:pt>
                <c:pt idx="5">
                  <c:v>14.384469696969697</c:v>
                </c:pt>
                <c:pt idx="6">
                  <c:v>12.591515151515154</c:v>
                </c:pt>
                <c:pt idx="7">
                  <c:v>14.007407407407406</c:v>
                </c:pt>
                <c:pt idx="8">
                  <c:v>11.760833333333332</c:v>
                </c:pt>
                <c:pt idx="9">
                  <c:v>12.596573208722742</c:v>
                </c:pt>
                <c:pt idx="10">
                  <c:v>13.333156498673741</c:v>
                </c:pt>
                <c:pt idx="11">
                  <c:v>12.159090909090908</c:v>
                </c:pt>
                <c:pt idx="12">
                  <c:v>14.166666666666666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4F-4F96-9E06-23C94EF2990C}"/>
            </c:ext>
          </c:extLst>
        </c:ser>
        <c:ser>
          <c:idx val="1"/>
          <c:order val="1"/>
          <c:tx>
            <c:strRef>
              <c:f>'PPT SS COMMISSION'!$C$160</c:f>
              <c:strCache>
                <c:ptCount val="1"/>
                <c:pt idx="0">
                  <c:v> Moy Etab 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'PPT SS COMMISSION'!$A$161:$A$174</c:f>
              <c:strCache>
                <c:ptCount val="13"/>
                <c:pt idx="0">
                  <c:v>LP JEANNETTE VERDIER</c:v>
                </c:pt>
                <c:pt idx="1">
                  <c:v>LP PAUL GAUGUIN</c:v>
                </c:pt>
                <c:pt idx="2">
                  <c:v>LPO JEAN ZAY</c:v>
                </c:pt>
                <c:pt idx="3">
                  <c:v>LPP L'ABBAYE</c:v>
                </c:pt>
                <c:pt idx="4">
                  <c:v>LPO B FRANKLIN</c:v>
                </c:pt>
                <c:pt idx="5">
                  <c:v>LP GAUDIER BRZESKA</c:v>
                </c:pt>
                <c:pt idx="6">
                  <c:v>LP MAL LECLERC     .</c:v>
                </c:pt>
                <c:pt idx="7">
                  <c:v>LPPO ST FRANCOIS</c:v>
                </c:pt>
                <c:pt idx="8">
                  <c:v>LPPO SAINT LOUIS</c:v>
                </c:pt>
                <c:pt idx="9">
                  <c:v>LP J DE LA TAILLE</c:v>
                </c:pt>
                <c:pt idx="10">
                  <c:v>LPPO ST PAUL BOURDON</c:v>
                </c:pt>
                <c:pt idx="11">
                  <c:v>LPP B DE CASTILLE  .</c:v>
                </c:pt>
                <c:pt idx="12">
                  <c:v>CFA AGGLO</c:v>
                </c:pt>
              </c:strCache>
            </c:strRef>
          </c:cat>
          <c:val>
            <c:numRef>
              <c:f>'PPT SS COMMISSION'!$C$161:$C$174</c:f>
              <c:numCache>
                <c:formatCode>0.00</c:formatCode>
                <c:ptCount val="13"/>
                <c:pt idx="0">
                  <c:v>12.53</c:v>
                </c:pt>
                <c:pt idx="1">
                  <c:v>11.65</c:v>
                </c:pt>
                <c:pt idx="2">
                  <c:v>14.17</c:v>
                </c:pt>
                <c:pt idx="3">
                  <c:v>12.82</c:v>
                </c:pt>
                <c:pt idx="4">
                  <c:v>12.62</c:v>
                </c:pt>
                <c:pt idx="5">
                  <c:v>14.19</c:v>
                </c:pt>
                <c:pt idx="6">
                  <c:v>12.34</c:v>
                </c:pt>
                <c:pt idx="7">
                  <c:v>11.82</c:v>
                </c:pt>
                <c:pt idx="8">
                  <c:v>13.49</c:v>
                </c:pt>
                <c:pt idx="9">
                  <c:v>11.9</c:v>
                </c:pt>
                <c:pt idx="10">
                  <c:v>13.49</c:v>
                </c:pt>
                <c:pt idx="11">
                  <c:v>12.39</c:v>
                </c:pt>
                <c:pt idx="12">
                  <c:v>13.27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4F-4F96-9E06-23C94EF2990C}"/>
            </c:ext>
          </c:extLst>
        </c:ser>
        <c:ser>
          <c:idx val="2"/>
          <c:order val="2"/>
          <c:tx>
            <c:strRef>
              <c:f>'PPT SS COMMISSION'!$D$160</c:f>
              <c:strCache>
                <c:ptCount val="1"/>
                <c:pt idx="0">
                  <c:v> Moy Etab 2016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'PPT SS COMMISSION'!$A$161:$A$174</c:f>
              <c:strCache>
                <c:ptCount val="13"/>
                <c:pt idx="0">
                  <c:v>LP JEANNETTE VERDIER</c:v>
                </c:pt>
                <c:pt idx="1">
                  <c:v>LP PAUL GAUGUIN</c:v>
                </c:pt>
                <c:pt idx="2">
                  <c:v>LPO JEAN ZAY</c:v>
                </c:pt>
                <c:pt idx="3">
                  <c:v>LPP L'ABBAYE</c:v>
                </c:pt>
                <c:pt idx="4">
                  <c:v>LPO B FRANKLIN</c:v>
                </c:pt>
                <c:pt idx="5">
                  <c:v>LP GAUDIER BRZESKA</c:v>
                </c:pt>
                <c:pt idx="6">
                  <c:v>LP MAL LECLERC     .</c:v>
                </c:pt>
                <c:pt idx="7">
                  <c:v>LPPO ST FRANCOIS</c:v>
                </c:pt>
                <c:pt idx="8">
                  <c:v>LPPO SAINT LOUIS</c:v>
                </c:pt>
                <c:pt idx="9">
                  <c:v>LP J DE LA TAILLE</c:v>
                </c:pt>
                <c:pt idx="10">
                  <c:v>LPPO ST PAUL BOURDON</c:v>
                </c:pt>
                <c:pt idx="11">
                  <c:v>LPP B DE CASTILLE  .</c:v>
                </c:pt>
                <c:pt idx="12">
                  <c:v>CFA AGGLO</c:v>
                </c:pt>
              </c:strCache>
            </c:strRef>
          </c:cat>
          <c:val>
            <c:numRef>
              <c:f>'PPT SS COMMISSION'!$D$161:$D$174</c:f>
              <c:numCache>
                <c:formatCode>0.00</c:formatCode>
                <c:ptCount val="13"/>
                <c:pt idx="0">
                  <c:v>12.454188481675393</c:v>
                </c:pt>
                <c:pt idx="1">
                  <c:v>12.656175972927242</c:v>
                </c:pt>
                <c:pt idx="2">
                  <c:v>13.605185185185185</c:v>
                </c:pt>
                <c:pt idx="3">
                  <c:v>13.47265625</c:v>
                </c:pt>
                <c:pt idx="4">
                  <c:v>12.614444444444445</c:v>
                </c:pt>
                <c:pt idx="5">
                  <c:v>13.614928909952607</c:v>
                </c:pt>
                <c:pt idx="6">
                  <c:v>12.63381443298969</c:v>
                </c:pt>
                <c:pt idx="7">
                  <c:v>13.318181818181818</c:v>
                </c:pt>
                <c:pt idx="8">
                  <c:v>13.670731707317072</c:v>
                </c:pt>
                <c:pt idx="9">
                  <c:v>12.344192634560907</c:v>
                </c:pt>
                <c:pt idx="10">
                  <c:v>13.202770083102498</c:v>
                </c:pt>
                <c:pt idx="11">
                  <c:v>12.258169934640524</c:v>
                </c:pt>
                <c:pt idx="12">
                  <c:v>10.375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64F-4F96-9E06-23C94EF2990C}"/>
            </c:ext>
          </c:extLst>
        </c:ser>
        <c:ser>
          <c:idx val="3"/>
          <c:order val="3"/>
          <c:tx>
            <c:strRef>
              <c:f>'PPT SS COMMISSION'!$E$160</c:f>
              <c:strCache>
                <c:ptCount val="1"/>
                <c:pt idx="0">
                  <c:v> Moy Etab 2017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'PPT SS COMMISSION'!$A$161:$A$174</c:f>
              <c:strCache>
                <c:ptCount val="13"/>
                <c:pt idx="0">
                  <c:v>LP JEANNETTE VERDIER</c:v>
                </c:pt>
                <c:pt idx="1">
                  <c:v>LP PAUL GAUGUIN</c:v>
                </c:pt>
                <c:pt idx="2">
                  <c:v>LPO JEAN ZAY</c:v>
                </c:pt>
                <c:pt idx="3">
                  <c:v>LPP L'ABBAYE</c:v>
                </c:pt>
                <c:pt idx="4">
                  <c:v>LPO B FRANKLIN</c:v>
                </c:pt>
                <c:pt idx="5">
                  <c:v>LP GAUDIER BRZESKA</c:v>
                </c:pt>
                <c:pt idx="6">
                  <c:v>LP MAL LECLERC     .</c:v>
                </c:pt>
                <c:pt idx="7">
                  <c:v>LPPO ST FRANCOIS</c:v>
                </c:pt>
                <c:pt idx="8">
                  <c:v>LPPO SAINT LOUIS</c:v>
                </c:pt>
                <c:pt idx="9">
                  <c:v>LP J DE LA TAILLE</c:v>
                </c:pt>
                <c:pt idx="10">
                  <c:v>LPPO ST PAUL BOURDON</c:v>
                </c:pt>
                <c:pt idx="11">
                  <c:v>LPP B DE CASTILLE  .</c:v>
                </c:pt>
                <c:pt idx="12">
                  <c:v>CFA AGGLO</c:v>
                </c:pt>
              </c:strCache>
            </c:strRef>
          </c:cat>
          <c:val>
            <c:numRef>
              <c:f>'PPT SS COMMISSION'!$E$161:$E$174</c:f>
              <c:numCache>
                <c:formatCode>0.00</c:formatCode>
                <c:ptCount val="13"/>
                <c:pt idx="0">
                  <c:v>11.806192660550458</c:v>
                </c:pt>
                <c:pt idx="1">
                  <c:v>12.783407407407411</c:v>
                </c:pt>
                <c:pt idx="2">
                  <c:v>13.943448275862071</c:v>
                </c:pt>
                <c:pt idx="3">
                  <c:v>12.313103448275863</c:v>
                </c:pt>
                <c:pt idx="4">
                  <c:v>13.543478260869565</c:v>
                </c:pt>
                <c:pt idx="5">
                  <c:v>13.656609195402298</c:v>
                </c:pt>
                <c:pt idx="6">
                  <c:v>13.300675675675675</c:v>
                </c:pt>
                <c:pt idx="7">
                  <c:v>14.76923076923077</c:v>
                </c:pt>
                <c:pt idx="8">
                  <c:v>13.992063492063492</c:v>
                </c:pt>
                <c:pt idx="9">
                  <c:v>13.155015197568389</c:v>
                </c:pt>
                <c:pt idx="10">
                  <c:v>12.677122641509442</c:v>
                </c:pt>
                <c:pt idx="11">
                  <c:v>13.449640287769784</c:v>
                </c:pt>
                <c:pt idx="12">
                  <c:v>12.305555555555555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4F-4F96-9E06-23C94EF299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2403968"/>
        <c:axId val="217641472"/>
      </c:barChart>
      <c:catAx>
        <c:axId val="35240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7641472"/>
        <c:crosses val="autoZero"/>
        <c:auto val="1"/>
        <c:lblAlgn val="ctr"/>
        <c:lblOffset val="100"/>
        <c:noMultiLvlLbl val="0"/>
      </c:catAx>
      <c:valAx>
        <c:axId val="217641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52403968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087802955928221"/>
          <c:y val="2.8589993502274202E-2"/>
          <c:w val="0.62684404907401847"/>
          <c:h val="0.9428200129954516"/>
        </c:manualLayout>
      </c:layout>
      <c:barChart>
        <c:barDir val="bar"/>
        <c:grouping val="stacked"/>
        <c:varyColors val="0"/>
        <c:ser>
          <c:idx val="0"/>
          <c:order val="0"/>
          <c:tx>
            <c:v>Effectifs Filles</c:v>
          </c:tx>
          <c:spPr>
            <a:solidFill>
              <a:srgbClr val="FFCC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'DONNEES APSA'!$AF$20:$AF$34</c:f>
              <c:strCache>
                <c:ptCount val="15"/>
                <c:pt idx="0">
                  <c:v>LANCER DU JAVELOT</c:v>
                </c:pt>
                <c:pt idx="1">
                  <c:v>GYMNASTIQUE (SOL ET AGRES)</c:v>
                </c:pt>
                <c:pt idx="2">
                  <c:v>RELAIS VITESSE</c:v>
                </c:pt>
                <c:pt idx="3">
                  <c:v>HANDBALL</c:v>
                </c:pt>
                <c:pt idx="4">
                  <c:v>SAUT EN PENTABOND</c:v>
                </c:pt>
                <c:pt idx="5">
                  <c:v>TENNIS DE TABLE</c:v>
                </c:pt>
                <c:pt idx="6">
                  <c:v>BASKET-BALL</c:v>
                </c:pt>
                <c:pt idx="7">
                  <c:v>COURSE EN DUREE</c:v>
                </c:pt>
                <c:pt idx="8">
                  <c:v>STEP</c:v>
                </c:pt>
                <c:pt idx="9">
                  <c:v>COURSE D'ORIENTATION</c:v>
                </c:pt>
                <c:pt idx="10">
                  <c:v>ACROSPORT</c:v>
                </c:pt>
                <c:pt idx="11">
                  <c:v>ESCALADE</c:v>
                </c:pt>
                <c:pt idx="12">
                  <c:v>COURSE DE DEMI-FOND</c:v>
                </c:pt>
                <c:pt idx="13">
                  <c:v>BADMINTON</c:v>
                </c:pt>
                <c:pt idx="14">
                  <c:v>MUSCULATION</c:v>
                </c:pt>
              </c:strCache>
            </c:strRef>
          </c:cat>
          <c:val>
            <c:numRef>
              <c:f>'DONNEES APSA'!$AJ$20:$AJ$34</c:f>
              <c:numCache>
                <c:formatCode>0</c:formatCode>
                <c:ptCount val="15"/>
                <c:pt idx="0">
                  <c:v>100</c:v>
                </c:pt>
                <c:pt idx="1">
                  <c:v>261</c:v>
                </c:pt>
                <c:pt idx="2">
                  <c:v>235</c:v>
                </c:pt>
                <c:pt idx="3">
                  <c:v>242</c:v>
                </c:pt>
                <c:pt idx="4">
                  <c:v>243</c:v>
                </c:pt>
                <c:pt idx="5">
                  <c:v>104</c:v>
                </c:pt>
                <c:pt idx="6">
                  <c:v>412</c:v>
                </c:pt>
                <c:pt idx="7">
                  <c:v>211</c:v>
                </c:pt>
                <c:pt idx="8">
                  <c:v>822</c:v>
                </c:pt>
                <c:pt idx="9">
                  <c:v>520</c:v>
                </c:pt>
                <c:pt idx="10">
                  <c:v>746</c:v>
                </c:pt>
                <c:pt idx="11">
                  <c:v>500</c:v>
                </c:pt>
                <c:pt idx="12">
                  <c:v>672</c:v>
                </c:pt>
                <c:pt idx="13" formatCode="General">
                  <c:v>1453</c:v>
                </c:pt>
                <c:pt idx="14">
                  <c:v>1266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D8-43BA-90B1-811F830AF7C6}"/>
            </c:ext>
          </c:extLst>
        </c:ser>
        <c:ser>
          <c:idx val="1"/>
          <c:order val="1"/>
          <c:tx>
            <c:v>Effectifs Garçons</c:v>
          </c:tx>
          <c:spPr>
            <a:solidFill>
              <a:srgbClr val="00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'DONNEES APSA'!$AF$20:$AF$34</c:f>
              <c:strCache>
                <c:ptCount val="15"/>
                <c:pt idx="0">
                  <c:v>LANCER DU JAVELOT</c:v>
                </c:pt>
                <c:pt idx="1">
                  <c:v>GYMNASTIQUE (SOL ET AGRES)</c:v>
                </c:pt>
                <c:pt idx="2">
                  <c:v>RELAIS VITESSE</c:v>
                </c:pt>
                <c:pt idx="3">
                  <c:v>HANDBALL</c:v>
                </c:pt>
                <c:pt idx="4">
                  <c:v>SAUT EN PENTABOND</c:v>
                </c:pt>
                <c:pt idx="5">
                  <c:v>TENNIS DE TABLE</c:v>
                </c:pt>
                <c:pt idx="6">
                  <c:v>BASKET-BALL</c:v>
                </c:pt>
                <c:pt idx="7">
                  <c:v>COURSE EN DUREE</c:v>
                </c:pt>
                <c:pt idx="8">
                  <c:v>STEP</c:v>
                </c:pt>
                <c:pt idx="9">
                  <c:v>COURSE D'ORIENTATION</c:v>
                </c:pt>
                <c:pt idx="10">
                  <c:v>ACROSPORT</c:v>
                </c:pt>
                <c:pt idx="11">
                  <c:v>ESCALADE</c:v>
                </c:pt>
                <c:pt idx="12">
                  <c:v>COURSE DE DEMI-FOND</c:v>
                </c:pt>
                <c:pt idx="13">
                  <c:v>BADMINTON</c:v>
                </c:pt>
                <c:pt idx="14">
                  <c:v>MUSCULATION</c:v>
                </c:pt>
              </c:strCache>
            </c:strRef>
          </c:cat>
          <c:val>
            <c:numRef>
              <c:f>'DONNEES APSA'!$AH$20:$AH$34</c:f>
              <c:numCache>
                <c:formatCode>0</c:formatCode>
                <c:ptCount val="15"/>
                <c:pt idx="0">
                  <c:v>282</c:v>
                </c:pt>
                <c:pt idx="1">
                  <c:v>198</c:v>
                </c:pt>
                <c:pt idx="2">
                  <c:v>284</c:v>
                </c:pt>
                <c:pt idx="3">
                  <c:v>493</c:v>
                </c:pt>
                <c:pt idx="4">
                  <c:v>544</c:v>
                </c:pt>
                <c:pt idx="5">
                  <c:v>705</c:v>
                </c:pt>
                <c:pt idx="6">
                  <c:v>517</c:v>
                </c:pt>
                <c:pt idx="7">
                  <c:v>846</c:v>
                </c:pt>
                <c:pt idx="8">
                  <c:v>249</c:v>
                </c:pt>
                <c:pt idx="9">
                  <c:v>589</c:v>
                </c:pt>
                <c:pt idx="10">
                  <c:v>687</c:v>
                </c:pt>
                <c:pt idx="11">
                  <c:v>1093</c:v>
                </c:pt>
                <c:pt idx="12">
                  <c:v>1791</c:v>
                </c:pt>
                <c:pt idx="13" formatCode="General">
                  <c:v>1681</c:v>
                </c:pt>
                <c:pt idx="14">
                  <c:v>2440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D8-43BA-90B1-811F830AF7C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204258816"/>
        <c:axId val="203852032"/>
      </c:barChart>
      <c:catAx>
        <c:axId val="204258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20385203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3852032"/>
        <c:scaling>
          <c:orientation val="minMax"/>
          <c:min val="0"/>
        </c:scaling>
        <c:delete val="1"/>
        <c:axPos val="b"/>
        <c:numFmt formatCode="0" sourceLinked="1"/>
        <c:majorTickMark val="none"/>
        <c:minorTickMark val="none"/>
        <c:tickLblPos val="none"/>
        <c:crossAx val="204258816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2252693930092649"/>
          <c:y val="0.48639508998468467"/>
          <c:w val="0.18051795531260428"/>
          <c:h val="0.14211670395864293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0.00627</cdr:x>
      <cdr:y>0.01208</cdr:y>
    </cdr:from>
    <cdr:to>
      <cdr:x>0.00627</cdr:x>
      <cdr:y>0.01208</cdr:y>
    </cdr:to>
    <cdr:sp macro="" textlink="">
      <cdr:nvSpPr>
        <cdr:cNvPr id="35843" name="wbgrtzqmh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18288" rIns="0" bIns="0" anchor="t" upright="1"/>
        <a:lstStyle xmlns:a="http://schemas.openxmlformats.org/drawingml/2006/main"/>
        <a:p xmlns:a="http://schemas.openxmlformats.org/drawingml/2006/main">
          <a:pPr algn="l" rtl="1">
            <a:defRPr sz="1000"/>
          </a:pPr>
          <a:fld id="{AAC02261-22DF-4E60-AE0C-C77C853C93DB}" type="TxLink">
            <a:rPr lang="fr-FR" sz="1000" b="0" i="0" u="none" strike="noStrike">
              <a:solidFill>
                <a:srgbClr val="000000"/>
              </a:solidFill>
              <a:latin typeface="Arial"/>
              <a:cs typeface="Arial"/>
            </a:rPr>
            <a:pPr algn="l" rtl="1">
              <a:defRPr sz="1000"/>
            </a:pPr>
            <a:t>0</a:t>
          </a:fld>
          <a:endParaRPr lang="fr-FR" sz="1000" b="0" i="0" strike="noStrike">
            <a:solidFill>
              <a:srgbClr val="000000"/>
            </a:solidFill>
            <a:latin typeface="Arial"/>
            <a:cs typeface="Arial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DC7FA-297F-43D1-B97F-9028EDFAD9A5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33BE4-082E-411E-B2F1-B34AEA4C0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1507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33BE4-082E-411E-B2F1-B34AEA4C025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74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1397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5342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3094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245" indent="-177245">
              <a:buFontTx/>
              <a:buChar char="-"/>
            </a:pPr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3009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112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1802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07891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5237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30464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5253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715698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81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769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82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904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83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65541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84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49987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85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44097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86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82092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87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3217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8871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019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0074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9120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2647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2147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5391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6222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3574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0882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8635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604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8196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677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2617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215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2832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7618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5006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991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6/13/2017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69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6/13/2017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22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6/13/2017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0027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6/13/2017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11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6/13/2017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33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6/13/2017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56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870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880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6877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9231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609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83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3355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400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9881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140825E-4A15-4D39-8176-1F07E904CB30}" type="datetimeFigureOut">
              <a:rPr lang="en-US" smtClean="0"/>
              <a:pPr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96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0825E-4A15-4D39-8176-1F07E904CB30}" type="datetimeFigureOut">
              <a:rPr lang="en-US" smtClean="0"/>
              <a:pPr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311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  <p:sldLayoutId id="2147484233" r:id="rId12"/>
    <p:sldLayoutId id="2147484234" r:id="rId13"/>
    <p:sldLayoutId id="2147484235" r:id="rId14"/>
    <p:sldLayoutId id="2147484236" r:id="rId15"/>
    <p:sldLayoutId id="2147484237" r:id="rId16"/>
    <p:sldLayoutId id="2147484238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5.xml"/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7.xml"/><Relationship Id="rId2" Type="http://schemas.openxmlformats.org/officeDocument/2006/relationships/chart" Target="../charts/chart56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9.xml"/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1.xml"/><Relationship Id="rId2" Type="http://schemas.openxmlformats.org/officeDocument/2006/relationships/chart" Target="../charts/chart60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3.xml"/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4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5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7.xml"/><Relationship Id="rId2" Type="http://schemas.openxmlformats.org/officeDocument/2006/relationships/chart" Target="../charts/chart66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9.xml"/><Relationship Id="rId2" Type="http://schemas.openxmlformats.org/officeDocument/2006/relationships/chart" Target="../charts/chart68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slide" Target="slide1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slide" Target="slide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375" y="350100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Commission Académique d’Harmonisation des notes EPS -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0" y="2492896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-52586" y="536450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Académie d’Orléans-Tours</a:t>
            </a:r>
          </a:p>
        </p:txBody>
      </p:sp>
    </p:spTree>
    <p:extLst>
      <p:ext uri="{BB962C8B-B14F-4D97-AF65-F5344CB8AC3E}">
        <p14:creationId xmlns:p14="http://schemas.microsoft.com/office/powerpoint/2010/main" val="130931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Effectifs par APSA  les plus représentées -</a:t>
            </a:r>
          </a:p>
        </p:txBody>
      </p:sp>
      <p:graphicFrame>
        <p:nvGraphicFramePr>
          <p:cNvPr id="7" name="Chart 1">
            <a:extLst>
              <a:ext uri="{FF2B5EF4-FFF2-40B4-BE49-F238E27FC236}">
                <a16:creationId xmlns:a16="http://schemas.microsoft.com/office/drawing/2014/main" id="{00000000-0008-0000-09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999654"/>
              </p:ext>
            </p:extLst>
          </p:nvPr>
        </p:nvGraphicFramePr>
        <p:xfrm>
          <a:off x="0" y="1665969"/>
          <a:ext cx="9144000" cy="519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6431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Effectifs par APSA  les plus représentées -</a:t>
            </a:r>
          </a:p>
        </p:txBody>
      </p:sp>
      <p:graphicFrame>
        <p:nvGraphicFramePr>
          <p:cNvPr id="6" name="Chart 2">
            <a:extLst>
              <a:ext uri="{FF2B5EF4-FFF2-40B4-BE49-F238E27FC236}">
                <a16:creationId xmlns:a16="http://schemas.microsoft.com/office/drawing/2014/main" id="{00000000-0008-0000-0900-00000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8857509"/>
              </p:ext>
            </p:extLst>
          </p:nvPr>
        </p:nvGraphicFramePr>
        <p:xfrm>
          <a:off x="-12486" y="1628801"/>
          <a:ext cx="9156485" cy="52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063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Répartition des choix d’APSA par CP -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767079"/>
              </p:ext>
            </p:extLst>
          </p:nvPr>
        </p:nvGraphicFramePr>
        <p:xfrm>
          <a:off x="0" y="1724819"/>
          <a:ext cx="9144000" cy="5160565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39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CP1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9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16,87%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22,82%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20,52%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année précédente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19,74%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25,03%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22,97%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39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CP2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9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12,50%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13,21%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12,93%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année précédente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11,37%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10,58%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10,89%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39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CP3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39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15,43%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6,99%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10,25%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année précédente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14,58%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7,23%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10,09%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39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CP4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39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28,70%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31,31%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30,30%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année précédente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29,46%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31,57%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30,75%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39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CP5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39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26,51%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25,68%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04491"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année précédente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24,84%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25,59%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25,30%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519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Effectifs par CP -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9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8455827"/>
              </p:ext>
            </p:extLst>
          </p:nvPr>
        </p:nvGraphicFramePr>
        <p:xfrm>
          <a:off x="0" y="1556792"/>
          <a:ext cx="9144000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2632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Moyennes par CP -</a:t>
            </a: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00000000-0008-0000-0900-000010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3405285"/>
              </p:ext>
            </p:extLst>
          </p:nvPr>
        </p:nvGraphicFramePr>
        <p:xfrm>
          <a:off x="0" y="1665969"/>
          <a:ext cx="9144000" cy="519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5161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Effectifs FILLES par CP -</a:t>
            </a: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00000000-0008-0000-09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4430971"/>
              </p:ext>
            </p:extLst>
          </p:nvPr>
        </p:nvGraphicFramePr>
        <p:xfrm>
          <a:off x="0" y="1665969"/>
          <a:ext cx="9144000" cy="5188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27370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Moyennes FILLES par CP -</a:t>
            </a: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00000000-0008-0000-0900-00001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4370633"/>
              </p:ext>
            </p:extLst>
          </p:nvPr>
        </p:nvGraphicFramePr>
        <p:xfrm>
          <a:off x="0" y="1772816"/>
          <a:ext cx="9144000" cy="5085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262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Effectifs GARCONS par CP -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9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6536365"/>
              </p:ext>
            </p:extLst>
          </p:nvPr>
        </p:nvGraphicFramePr>
        <p:xfrm>
          <a:off x="0" y="1665969"/>
          <a:ext cx="9144000" cy="519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9013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Moyennes GARCONS par CP -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900-00001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4565321"/>
              </p:ext>
            </p:extLst>
          </p:nvPr>
        </p:nvGraphicFramePr>
        <p:xfrm>
          <a:off x="-2651" y="1556793"/>
          <a:ext cx="9146651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7187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2080" y="2492896"/>
            <a:ext cx="914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CP1</a:t>
            </a:r>
          </a:p>
        </p:txBody>
      </p:sp>
    </p:spTree>
    <p:extLst>
      <p:ext uri="{BB962C8B-B14F-4D97-AF65-F5344CB8AC3E}">
        <p14:creationId xmlns:p14="http://schemas.microsoft.com/office/powerpoint/2010/main" val="101510068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Données Générales -</a:t>
            </a: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364401"/>
              </p:ext>
            </p:extLst>
          </p:nvPr>
        </p:nvGraphicFramePr>
        <p:xfrm>
          <a:off x="0" y="1905071"/>
          <a:ext cx="9143998" cy="4951044"/>
        </p:xfrm>
        <a:graphic>
          <a:graphicData uri="http://schemas.openxmlformats.org/drawingml/2006/table">
            <a:tbl>
              <a:tblPr/>
              <a:tblGrid>
                <a:gridCol w="2203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5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35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35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658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32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Effectifs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Moyennes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Ecart-Type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281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32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8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BEP : 4992   </a:t>
                      </a:r>
                      <a:r>
                        <a:rPr lang="fr-FR" sz="4800" b="1" i="0" u="none" strike="noStrike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CAP : 2753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8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BEP :13,12</a:t>
                      </a:r>
                      <a:r>
                        <a:rPr lang="fr-FR" sz="4800" b="1" i="0" u="none" strike="noStrike" baseline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   </a:t>
                      </a:r>
                      <a:r>
                        <a:rPr lang="fr-FR" sz="4800" b="1" i="0" u="none" strike="noStrike" baseline="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CAP :12,80</a:t>
                      </a:r>
                      <a:endParaRPr lang="fr-FR" sz="4800" b="1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Himalay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8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BEP : 3,75     </a:t>
                      </a:r>
                      <a:r>
                        <a:rPr lang="fr-FR" sz="4800" b="1" i="0" u="none" strike="noStrike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CAP : 3,94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658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32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Filles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800" b="1" i="0" u="none" strike="noStrike" dirty="0">
                          <a:solidFill>
                            <a:srgbClr val="FF66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3055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800" b="1" i="0" u="none" strike="noStrike" dirty="0">
                          <a:solidFill>
                            <a:srgbClr val="FF66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12,69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800" b="1" i="0" u="none" strike="noStrike" dirty="0">
                          <a:solidFill>
                            <a:srgbClr val="FF66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3,68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846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32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Garçons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800" b="1" i="0" u="none" strike="noStrike" dirty="0">
                          <a:solidFill>
                            <a:srgbClr val="3399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4690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800" b="1" i="0" u="none" strike="noStrike" dirty="0">
                          <a:solidFill>
                            <a:srgbClr val="3399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13,20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800" b="1" i="0" u="none" strike="noStrike" dirty="0">
                          <a:solidFill>
                            <a:srgbClr val="3399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3,89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658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32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Différenciel F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4800" b="1" i="0" u="none" strike="noStrike" dirty="0"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-0,51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265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Synthèse des Moyennes et Effectifs pour la CP1 -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0000000-0008-0000-0B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1946019"/>
              </p:ext>
            </p:extLst>
          </p:nvPr>
        </p:nvGraphicFramePr>
        <p:xfrm>
          <a:off x="10650" y="1772817"/>
          <a:ext cx="9133350" cy="5085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912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écarts F / G pour la CP1 -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000000-0008-0000-0B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1654852"/>
              </p:ext>
            </p:extLst>
          </p:nvPr>
        </p:nvGraphicFramePr>
        <p:xfrm>
          <a:off x="0" y="1665968"/>
          <a:ext cx="9144000" cy="519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5698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7" name="Graphique 16">
            <a:extLst>
              <a:ext uri="{FF2B5EF4-FFF2-40B4-BE49-F238E27FC236}">
                <a16:creationId xmlns:a16="http://schemas.microsoft.com/office/drawing/2014/main" id="{00000000-0008-0000-0C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1653259"/>
              </p:ext>
            </p:extLst>
          </p:nvPr>
        </p:nvGraphicFramePr>
        <p:xfrm>
          <a:off x="0" y="1685517"/>
          <a:ext cx="9144000" cy="2513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Graphique 15">
            <a:extLst>
              <a:ext uri="{FF2B5EF4-FFF2-40B4-BE49-F238E27FC236}">
                <a16:creationId xmlns:a16="http://schemas.microsoft.com/office/drawing/2014/main" id="{00000000-0008-0000-0C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9134518"/>
              </p:ext>
            </p:extLst>
          </p:nvPr>
        </p:nvGraphicFramePr>
        <p:xfrm>
          <a:off x="0" y="4221088"/>
          <a:ext cx="914400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CP1 COURSES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0" y="1656000"/>
            <a:ext cx="9144000" cy="0"/>
          </a:xfrm>
          <a:prstGeom prst="line">
            <a:avLst/>
          </a:prstGeom>
          <a:ln>
            <a:solidFill>
              <a:srgbClr val="E37DD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E37DD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187680" y="2080833"/>
            <a:ext cx="150564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79157" y="4725735"/>
            <a:ext cx="150562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14478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60648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00000000-0008-0000-0C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2127041"/>
              </p:ext>
            </p:extLst>
          </p:nvPr>
        </p:nvGraphicFramePr>
        <p:xfrm>
          <a:off x="-22602" y="1674238"/>
          <a:ext cx="9166601" cy="2546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0000000-0008-0000-0C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390713"/>
              </p:ext>
            </p:extLst>
          </p:nvPr>
        </p:nvGraphicFramePr>
        <p:xfrm>
          <a:off x="0" y="4229359"/>
          <a:ext cx="9144000" cy="2628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CP1 COURSES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GARCONS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1656000"/>
            <a:ext cx="9144000" cy="9968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187682" y="2080834"/>
            <a:ext cx="1505653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79157" y="4725735"/>
            <a:ext cx="150562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241433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00000000-0008-0000-0C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7380788"/>
              </p:ext>
            </p:extLst>
          </p:nvPr>
        </p:nvGraphicFramePr>
        <p:xfrm>
          <a:off x="0" y="4221088"/>
          <a:ext cx="914400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0000000-0008-0000-0C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0331735"/>
              </p:ext>
            </p:extLst>
          </p:nvPr>
        </p:nvGraphicFramePr>
        <p:xfrm>
          <a:off x="0" y="1629524"/>
          <a:ext cx="9144000" cy="2551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CP1 LANCERS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187712" y="2100349"/>
            <a:ext cx="1505647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79157" y="4725734"/>
            <a:ext cx="150562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195376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00000000-0008-0000-0C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0733606"/>
              </p:ext>
            </p:extLst>
          </p:nvPr>
        </p:nvGraphicFramePr>
        <p:xfrm>
          <a:off x="-7184" y="4248157"/>
          <a:ext cx="9151183" cy="2609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0000000-0008-0000-0C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7436147"/>
              </p:ext>
            </p:extLst>
          </p:nvPr>
        </p:nvGraphicFramePr>
        <p:xfrm>
          <a:off x="2934" y="1642595"/>
          <a:ext cx="9141065" cy="2580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CP1 LANCERS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0" y="4222800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187680" y="2092251"/>
            <a:ext cx="1505635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  <a:endParaRPr lang="fr-FR" sz="2000" b="1" cap="none" spc="50" dirty="0">
              <a:ln w="11430"/>
              <a:solidFill>
                <a:srgbClr val="3399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 rot="18898812">
            <a:off x="-79160" y="4713737"/>
            <a:ext cx="1505648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246644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0000000-0008-0000-0C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0629757"/>
              </p:ext>
            </p:extLst>
          </p:nvPr>
        </p:nvGraphicFramePr>
        <p:xfrm>
          <a:off x="0" y="1684190"/>
          <a:ext cx="9143999" cy="2536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00000000-0008-0000-0C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1061231"/>
              </p:ext>
            </p:extLst>
          </p:nvPr>
        </p:nvGraphicFramePr>
        <p:xfrm>
          <a:off x="0" y="4254626"/>
          <a:ext cx="9144000" cy="2603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CP1 SAUTS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0" y="1628800"/>
            <a:ext cx="9144000" cy="18584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187680" y="2074883"/>
            <a:ext cx="15056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79162" y="4653739"/>
            <a:ext cx="150565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135104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00000000-0008-0000-0C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8178584"/>
              </p:ext>
            </p:extLst>
          </p:nvPr>
        </p:nvGraphicFramePr>
        <p:xfrm>
          <a:off x="0" y="4213865"/>
          <a:ext cx="9144000" cy="2644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0000000-0008-0000-0C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2189548"/>
              </p:ext>
            </p:extLst>
          </p:nvPr>
        </p:nvGraphicFramePr>
        <p:xfrm>
          <a:off x="0" y="1658745"/>
          <a:ext cx="9144000" cy="2525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CP1 SAUTS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187678" y="2081740"/>
            <a:ext cx="150563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79193" y="4712000"/>
            <a:ext cx="150566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214994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00000000-0008-0000-0C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4564047"/>
              </p:ext>
            </p:extLst>
          </p:nvPr>
        </p:nvGraphicFramePr>
        <p:xfrm>
          <a:off x="-12365" y="4242640"/>
          <a:ext cx="9144000" cy="261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0000000-0008-0000-0C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9735687"/>
              </p:ext>
            </p:extLst>
          </p:nvPr>
        </p:nvGraphicFramePr>
        <p:xfrm>
          <a:off x="0" y="1645921"/>
          <a:ext cx="9144000" cy="253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CP1 NATATION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113310" y="2244607"/>
            <a:ext cx="1505665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  <a:endParaRPr lang="fr-FR" sz="2000" b="1" cap="none" spc="50" dirty="0">
              <a:ln w="11430"/>
              <a:solidFill>
                <a:srgbClr val="FF66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 rot="18898812">
            <a:off x="-109951" y="4857527"/>
            <a:ext cx="150562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46070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00000000-0008-0000-0C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7384883"/>
              </p:ext>
            </p:extLst>
          </p:nvPr>
        </p:nvGraphicFramePr>
        <p:xfrm>
          <a:off x="0" y="4229134"/>
          <a:ext cx="9144000" cy="2628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0000000-0008-0000-0C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1679955"/>
              </p:ext>
            </p:extLst>
          </p:nvPr>
        </p:nvGraphicFramePr>
        <p:xfrm>
          <a:off x="0" y="1628800"/>
          <a:ext cx="9144000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CP1 NATATION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187710" y="2100356"/>
            <a:ext cx="150563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91352" y="4712023"/>
            <a:ext cx="150564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332896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Moyennes et Effectifs -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000000-0008-0000-08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2752356"/>
              </p:ext>
            </p:extLst>
          </p:nvPr>
        </p:nvGraphicFramePr>
        <p:xfrm>
          <a:off x="0" y="1822518"/>
          <a:ext cx="9144000" cy="5035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1664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2080" y="2492896"/>
            <a:ext cx="914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CP2</a:t>
            </a:r>
          </a:p>
        </p:txBody>
      </p:sp>
    </p:spTree>
    <p:extLst>
      <p:ext uri="{BB962C8B-B14F-4D97-AF65-F5344CB8AC3E}">
        <p14:creationId xmlns:p14="http://schemas.microsoft.com/office/powerpoint/2010/main" val="379204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Synthèse des Moyennes et Effectifs pour la CP2 -</a:t>
            </a: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00000000-0008-0000-0B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906531"/>
              </p:ext>
            </p:extLst>
          </p:nvPr>
        </p:nvGraphicFramePr>
        <p:xfrm>
          <a:off x="0" y="1772816"/>
          <a:ext cx="9144000" cy="5120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494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Ecarts Fille / Garçon pour la CP2 -</a:t>
            </a: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00000000-0008-0000-0B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2675893"/>
              </p:ext>
            </p:extLst>
          </p:nvPr>
        </p:nvGraphicFramePr>
        <p:xfrm>
          <a:off x="10650" y="1628800"/>
          <a:ext cx="9133350" cy="52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7230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00000000-0008-0000-0C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1236506"/>
              </p:ext>
            </p:extLst>
          </p:nvPr>
        </p:nvGraphicFramePr>
        <p:xfrm>
          <a:off x="0" y="4242854"/>
          <a:ext cx="9144000" cy="2615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0000000-0008-0000-0C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1858982"/>
              </p:ext>
            </p:extLst>
          </p:nvPr>
        </p:nvGraphicFramePr>
        <p:xfrm>
          <a:off x="0" y="1645921"/>
          <a:ext cx="9144000" cy="253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CP2: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Evolution des Effectifs et Moyennes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187689" y="2100322"/>
            <a:ext cx="1505653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96851" y="4725746"/>
            <a:ext cx="1505651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328389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00000000-0008-0000-0C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9674603"/>
              </p:ext>
            </p:extLst>
          </p:nvPr>
        </p:nvGraphicFramePr>
        <p:xfrm>
          <a:off x="0" y="4218592"/>
          <a:ext cx="9144000" cy="2639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00000000-0008-0000-0C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9373798"/>
              </p:ext>
            </p:extLst>
          </p:nvPr>
        </p:nvGraphicFramePr>
        <p:xfrm>
          <a:off x="0" y="1665968"/>
          <a:ext cx="9144000" cy="2555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CP2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79157" y="2092273"/>
            <a:ext cx="1505627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79160" y="4725739"/>
            <a:ext cx="1505631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  <a:endParaRPr lang="fr-FR" sz="2000" b="1" cap="none" spc="50" dirty="0">
              <a:ln w="11430"/>
              <a:solidFill>
                <a:srgbClr val="3399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169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2080" y="2492896"/>
            <a:ext cx="914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CP3</a:t>
            </a:r>
          </a:p>
        </p:txBody>
      </p:sp>
    </p:spTree>
    <p:extLst>
      <p:ext uri="{BB962C8B-B14F-4D97-AF65-F5344CB8AC3E}">
        <p14:creationId xmlns:p14="http://schemas.microsoft.com/office/powerpoint/2010/main" val="25777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Synthèse des Moyennes et Effectifs pour la CP3 -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000000-0008-0000-0B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4274475"/>
              </p:ext>
            </p:extLst>
          </p:nvPr>
        </p:nvGraphicFramePr>
        <p:xfrm>
          <a:off x="1" y="1627200"/>
          <a:ext cx="9144000" cy="52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295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00000000-0008-0000-0B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3812123"/>
              </p:ext>
            </p:extLst>
          </p:nvPr>
        </p:nvGraphicFramePr>
        <p:xfrm>
          <a:off x="-17775" y="1665968"/>
          <a:ext cx="9161775" cy="52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Ecarts Fille/Garçon pour la CP3 -</a:t>
            </a:r>
          </a:p>
        </p:txBody>
      </p:sp>
    </p:spTree>
    <p:extLst>
      <p:ext uri="{BB962C8B-B14F-4D97-AF65-F5344CB8AC3E}">
        <p14:creationId xmlns:p14="http://schemas.microsoft.com/office/powerpoint/2010/main" val="306147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00000000-0008-0000-0C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0550337"/>
              </p:ext>
            </p:extLst>
          </p:nvPr>
        </p:nvGraphicFramePr>
        <p:xfrm>
          <a:off x="0" y="4260501"/>
          <a:ext cx="9144000" cy="2601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0000000-0008-0000-0C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5639516"/>
              </p:ext>
            </p:extLst>
          </p:nvPr>
        </p:nvGraphicFramePr>
        <p:xfrm>
          <a:off x="7346" y="1664140"/>
          <a:ext cx="9144000" cy="253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CP3: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Evolution des Effectifs et Moyennes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93597" y="2059885"/>
            <a:ext cx="150565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79163" y="4720030"/>
            <a:ext cx="1505651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335508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00000000-0008-0000-0C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0731565"/>
              </p:ext>
            </p:extLst>
          </p:nvPr>
        </p:nvGraphicFramePr>
        <p:xfrm>
          <a:off x="0" y="4237180"/>
          <a:ext cx="9144000" cy="2620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0000000-0008-0000-0C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6965481"/>
              </p:ext>
            </p:extLst>
          </p:nvPr>
        </p:nvGraphicFramePr>
        <p:xfrm>
          <a:off x="0" y="1636847"/>
          <a:ext cx="9144000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CP3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187682" y="2088836"/>
            <a:ext cx="150565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140122" y="4712026"/>
            <a:ext cx="1505651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21265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9928" y="116632"/>
            <a:ext cx="9144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BEP 2017</a:t>
            </a:r>
          </a:p>
          <a:p>
            <a:pPr algn="ctr"/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Moyennes par Examen -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363185"/>
              </p:ext>
            </p:extLst>
          </p:nvPr>
        </p:nvGraphicFramePr>
        <p:xfrm>
          <a:off x="0" y="1347561"/>
          <a:ext cx="9144002" cy="5510439"/>
        </p:xfrm>
        <a:graphic>
          <a:graphicData uri="http://schemas.openxmlformats.org/drawingml/2006/table">
            <a:tbl>
              <a:tblPr/>
              <a:tblGrid>
                <a:gridCol w="2203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3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3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411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Examens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Moyennes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Filles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Garçons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6108">
                <a:tc>
                  <a:txBody>
                    <a:bodyPr/>
                    <a:lstStyle/>
                    <a:p>
                      <a:pPr algn="ctr" font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fr-FR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/>
                        </a:rPr>
                        <a:t>Baccalauréat Général</a:t>
                      </a:r>
                    </a:p>
                  </a:txBody>
                  <a:tcPr marL="9525" marR="9525" marT="720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12821                                              </a:t>
                      </a:r>
                      <a:r>
                        <a:rPr lang="fr-FR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14,13 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 (3,23)</a:t>
                      </a:r>
                    </a:p>
                  </a:txBody>
                  <a:tcPr marL="7620" marR="7620" marT="76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9586                                              </a:t>
                      </a:r>
                      <a:r>
                        <a:rPr lang="fr-FR" sz="36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13,54  </a:t>
                      </a:r>
                      <a:r>
                        <a:rPr lang="fr-FR" sz="20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(3,33)</a:t>
                      </a:r>
                    </a:p>
                  </a:txBody>
                  <a:tcPr marL="7620" marR="7620" marT="76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8195                                              </a:t>
                      </a:r>
                      <a:r>
                        <a:rPr lang="fr-FR" sz="36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14,05      </a:t>
                      </a:r>
                      <a:r>
                        <a:rPr lang="fr-FR" sz="20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(3,37)</a:t>
                      </a:r>
                    </a:p>
                  </a:txBody>
                  <a:tcPr marL="7620" marR="7620" marT="76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6108">
                <a:tc>
                  <a:txBody>
                    <a:bodyPr/>
                    <a:lstStyle/>
                    <a:p>
                      <a:pPr algn="ctr" fontAlgn="ctr">
                        <a:lnSpc>
                          <a:spcPts val="2500"/>
                        </a:lnSpc>
                      </a:pPr>
                      <a:r>
                        <a:rPr lang="fr-FR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/>
                        </a:rPr>
                        <a:t>Baccalauréat Technologique</a:t>
                      </a:r>
                    </a:p>
                  </a:txBody>
                  <a:tcPr marL="9525" marR="9525" marT="720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4960                                              </a:t>
                      </a:r>
                      <a:r>
                        <a:rPr lang="fr-FR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12,89 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 (3,52)</a:t>
                      </a:r>
                    </a:p>
                  </a:txBody>
                  <a:tcPr marL="7620" marR="7620" marT="76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6108">
                <a:tc>
                  <a:txBody>
                    <a:bodyPr/>
                    <a:lstStyle/>
                    <a:p>
                      <a:pPr algn="ctr" fontAlgn="ctr">
                        <a:lnSpc>
                          <a:spcPts val="2500"/>
                        </a:lnSpc>
                      </a:pPr>
                      <a:r>
                        <a:rPr lang="fr-FR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/>
                        </a:rPr>
                        <a:t>Baccalauréat Professionnel</a:t>
                      </a:r>
                    </a:p>
                  </a:txBody>
                  <a:tcPr marL="9525" marR="9525" marT="720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6098                                              </a:t>
                      </a:r>
                      <a:r>
                        <a:rPr lang="fr-FR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12,91 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 (3,67)</a:t>
                      </a:r>
                    </a:p>
                  </a:txBody>
                  <a:tcPr marL="7620" marR="7620" marT="76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2645                                              </a:t>
                      </a:r>
                      <a:r>
                        <a:rPr lang="fr-FR" sz="36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12,6  </a:t>
                      </a:r>
                      <a:r>
                        <a:rPr lang="fr-FR" sz="20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(3,48)</a:t>
                      </a:r>
                    </a:p>
                  </a:txBody>
                  <a:tcPr marL="7620" marR="7620" marT="76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3453                                              </a:t>
                      </a:r>
                      <a:r>
                        <a:rPr lang="fr-FR" sz="36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13,14     </a:t>
                      </a:r>
                      <a:r>
                        <a:rPr lang="fr-FR" sz="20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(3,78)</a:t>
                      </a:r>
                    </a:p>
                  </a:txBody>
                  <a:tcPr marL="7620" marR="7620" marT="76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610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/>
                        </a:rPr>
                        <a:t>CAP-BEP</a:t>
                      </a:r>
                    </a:p>
                  </a:txBody>
                  <a:tcPr marL="9525" marR="9525" marT="720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7745                                              </a:t>
                      </a:r>
                      <a:r>
                        <a:rPr lang="fr-FR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13,01  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(3,82)</a:t>
                      </a:r>
                    </a:p>
                  </a:txBody>
                  <a:tcPr marL="7620" marR="7620" marT="76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3055                                              </a:t>
                      </a:r>
                      <a:r>
                        <a:rPr lang="fr-FR" sz="36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12,69</a:t>
                      </a:r>
                      <a:r>
                        <a:rPr lang="fr-FR" sz="20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  (3,68)</a:t>
                      </a:r>
                    </a:p>
                  </a:txBody>
                  <a:tcPr marL="7620" marR="7620" marT="76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4690                                              </a:t>
                      </a:r>
                      <a:r>
                        <a:rPr lang="fr-FR" sz="36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13,2</a:t>
                      </a:r>
                      <a:r>
                        <a:rPr lang="fr-FR" sz="20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  (3,89)</a:t>
                      </a:r>
                    </a:p>
                  </a:txBody>
                  <a:tcPr marL="7620" marR="7620" marT="76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569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2080" y="2492896"/>
            <a:ext cx="914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CP4</a:t>
            </a:r>
          </a:p>
        </p:txBody>
      </p:sp>
    </p:spTree>
    <p:extLst>
      <p:ext uri="{BB962C8B-B14F-4D97-AF65-F5344CB8AC3E}">
        <p14:creationId xmlns:p14="http://schemas.microsoft.com/office/powerpoint/2010/main" val="311995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Synthèse des Moyennes et Effectifs pour la CP4 -</a:t>
            </a: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00000000-0008-0000-0B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0184907"/>
              </p:ext>
            </p:extLst>
          </p:nvPr>
        </p:nvGraphicFramePr>
        <p:xfrm>
          <a:off x="-8250" y="1627200"/>
          <a:ext cx="9152250" cy="52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747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1078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Ecarts Fille/Garçon pour la CP4 -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000000-0008-0000-0B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1855340"/>
              </p:ext>
            </p:extLst>
          </p:nvPr>
        </p:nvGraphicFramePr>
        <p:xfrm>
          <a:off x="1" y="1627200"/>
          <a:ext cx="9144000" cy="52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027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00000000-0008-0000-0C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3642570"/>
              </p:ext>
            </p:extLst>
          </p:nvPr>
        </p:nvGraphicFramePr>
        <p:xfrm>
          <a:off x="0" y="4221088"/>
          <a:ext cx="914400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00000000-0008-0000-0C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6309507"/>
              </p:ext>
            </p:extLst>
          </p:nvPr>
        </p:nvGraphicFramePr>
        <p:xfrm>
          <a:off x="0" y="1621183"/>
          <a:ext cx="9144000" cy="2538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Sports CO petit terrain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4" name="Connecteur droit 3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 rot="18898812">
            <a:off x="-187677" y="2104065"/>
            <a:ext cx="1505627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0" name="Rectangle 9"/>
          <p:cNvSpPr/>
          <p:nvPr/>
        </p:nvSpPr>
        <p:spPr>
          <a:xfrm rot="18898812">
            <a:off x="-187678" y="4712014"/>
            <a:ext cx="150562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37577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00000000-0008-0000-0C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4294033"/>
              </p:ext>
            </p:extLst>
          </p:nvPr>
        </p:nvGraphicFramePr>
        <p:xfrm>
          <a:off x="0" y="4251042"/>
          <a:ext cx="9144000" cy="2606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00000000-0008-0000-0C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5273309"/>
              </p:ext>
            </p:extLst>
          </p:nvPr>
        </p:nvGraphicFramePr>
        <p:xfrm>
          <a:off x="0" y="1680535"/>
          <a:ext cx="9144000" cy="2540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5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Sports CO petit terrain </a:t>
            </a:r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5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 flipV="1">
            <a:off x="0" y="1639689"/>
            <a:ext cx="9144000" cy="10891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 rot="18898812">
            <a:off x="-187681" y="2092624"/>
            <a:ext cx="150565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0" name="Rectangle 9"/>
          <p:cNvSpPr/>
          <p:nvPr/>
        </p:nvSpPr>
        <p:spPr>
          <a:xfrm rot="18898812">
            <a:off x="-187659" y="4709726"/>
            <a:ext cx="150562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86758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00000000-0008-0000-0C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6162752"/>
              </p:ext>
            </p:extLst>
          </p:nvPr>
        </p:nvGraphicFramePr>
        <p:xfrm>
          <a:off x="-3612" y="4195164"/>
          <a:ext cx="9234351" cy="2662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00000000-0008-0000-0C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0477258"/>
              </p:ext>
            </p:extLst>
          </p:nvPr>
        </p:nvGraphicFramePr>
        <p:xfrm>
          <a:off x="0" y="1637767"/>
          <a:ext cx="9230739" cy="2557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5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Sports CO grand terrain </a:t>
            </a:r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5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187682" y="2064190"/>
            <a:ext cx="1505653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187683" y="4699835"/>
            <a:ext cx="1505658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342329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00000000-0008-0000-0C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2940363"/>
              </p:ext>
            </p:extLst>
          </p:nvPr>
        </p:nvGraphicFramePr>
        <p:xfrm>
          <a:off x="1" y="4241317"/>
          <a:ext cx="9144000" cy="2607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00000000-0008-0000-0C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7891565"/>
              </p:ext>
            </p:extLst>
          </p:nvPr>
        </p:nvGraphicFramePr>
        <p:xfrm>
          <a:off x="2867" y="1655417"/>
          <a:ext cx="9141133" cy="2585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4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Sports  de Raquettes </a:t>
            </a:r>
            <a:r>
              <a:rPr lang="fr-F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4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0" y="1628800"/>
            <a:ext cx="9144000" cy="639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187680" y="2084931"/>
            <a:ext cx="150563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144364" y="4724197"/>
            <a:ext cx="150562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263995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00000000-0008-0000-0C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4701800"/>
              </p:ext>
            </p:extLst>
          </p:nvPr>
        </p:nvGraphicFramePr>
        <p:xfrm>
          <a:off x="0" y="4242848"/>
          <a:ext cx="9144000" cy="2631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00000000-0008-0000-0C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0214021"/>
              </p:ext>
            </p:extLst>
          </p:nvPr>
        </p:nvGraphicFramePr>
        <p:xfrm>
          <a:off x="-1302" y="1650579"/>
          <a:ext cx="9145302" cy="2570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5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Sports de Raquettes </a:t>
            </a:r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5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102239" y="2247530"/>
            <a:ext cx="150564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102241" y="4703951"/>
            <a:ext cx="150562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0" y="159611"/>
            <a:ext cx="91440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5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Sports de Raquettes </a:t>
            </a:r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5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76079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00000000-0008-0000-0C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4079366"/>
              </p:ext>
            </p:extLst>
          </p:nvPr>
        </p:nvGraphicFramePr>
        <p:xfrm>
          <a:off x="0" y="4236465"/>
          <a:ext cx="9144000" cy="2647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00000000-0008-0000-0C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2048286"/>
              </p:ext>
            </p:extLst>
          </p:nvPr>
        </p:nvGraphicFramePr>
        <p:xfrm>
          <a:off x="0" y="1646600"/>
          <a:ext cx="9144000" cy="2589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4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Sports de Raquettes </a:t>
            </a:r>
            <a:r>
              <a:rPr lang="fr-F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4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79158" y="2232142"/>
            <a:ext cx="150563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79157" y="4719346"/>
            <a:ext cx="150562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  <a:endParaRPr lang="fr-FR" sz="2000" b="1" cap="none" spc="50" dirty="0">
              <a:ln w="11430"/>
              <a:solidFill>
                <a:srgbClr val="3399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183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00000000-0008-0000-0C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4959331"/>
              </p:ext>
            </p:extLst>
          </p:nvPr>
        </p:nvGraphicFramePr>
        <p:xfrm>
          <a:off x="0" y="4199310"/>
          <a:ext cx="9144000" cy="2644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00000000-0008-0000-0C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2586906"/>
              </p:ext>
            </p:extLst>
          </p:nvPr>
        </p:nvGraphicFramePr>
        <p:xfrm>
          <a:off x="0" y="1650565"/>
          <a:ext cx="9144000" cy="2570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5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Sports de combat </a:t>
            </a:r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5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187695" y="2051723"/>
            <a:ext cx="150565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187679" y="4725741"/>
            <a:ext cx="150564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304221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Différentiel Filles / Garçons par Examen -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286415"/>
              </p:ext>
            </p:extLst>
          </p:nvPr>
        </p:nvGraphicFramePr>
        <p:xfrm>
          <a:off x="0" y="1665968"/>
          <a:ext cx="9144000" cy="754920"/>
        </p:xfrm>
        <a:graphic>
          <a:graphicData uri="http://schemas.openxmlformats.org/drawingml/2006/table">
            <a:tbl>
              <a:tblPr/>
              <a:tblGrid>
                <a:gridCol w="3059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98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74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Bac GT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Bac Pro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CAP BEP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4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-0,54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Chart 1">
            <a:extLst>
              <a:ext uri="{FF2B5EF4-FFF2-40B4-BE49-F238E27FC236}">
                <a16:creationId xmlns:a16="http://schemas.microsoft.com/office/drawing/2014/main" id="{00000000-0008-0000-0C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9473547"/>
              </p:ext>
            </p:extLst>
          </p:nvPr>
        </p:nvGraphicFramePr>
        <p:xfrm>
          <a:off x="-2" y="2420888"/>
          <a:ext cx="3059833" cy="4437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">
            <a:extLst>
              <a:ext uri="{FF2B5EF4-FFF2-40B4-BE49-F238E27FC236}">
                <a16:creationId xmlns:a16="http://schemas.microsoft.com/office/drawing/2014/main" id="{00000000-0008-0000-0C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3435601"/>
              </p:ext>
            </p:extLst>
          </p:nvPr>
        </p:nvGraphicFramePr>
        <p:xfrm>
          <a:off x="3059832" y="2420889"/>
          <a:ext cx="3024338" cy="4437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">
            <a:extLst>
              <a:ext uri="{FF2B5EF4-FFF2-40B4-BE49-F238E27FC236}">
                <a16:creationId xmlns:a16="http://schemas.microsoft.com/office/drawing/2014/main" id="{00000000-0008-0000-0C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3767003"/>
              </p:ext>
            </p:extLst>
          </p:nvPr>
        </p:nvGraphicFramePr>
        <p:xfrm>
          <a:off x="6084170" y="2420889"/>
          <a:ext cx="3059830" cy="4437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9570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4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Sports de combat </a:t>
            </a:r>
            <a:r>
              <a:rPr lang="fr-F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4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00000000-0008-0000-0C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3439348"/>
              </p:ext>
            </p:extLst>
          </p:nvPr>
        </p:nvGraphicFramePr>
        <p:xfrm>
          <a:off x="0" y="4242852"/>
          <a:ext cx="9144000" cy="2615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00000000-0008-0000-0C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0694717"/>
              </p:ext>
            </p:extLst>
          </p:nvPr>
        </p:nvGraphicFramePr>
        <p:xfrm>
          <a:off x="0" y="1656954"/>
          <a:ext cx="9144000" cy="2564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Connecteur droit 2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187679" y="2088825"/>
            <a:ext cx="1505627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168783" y="4725734"/>
            <a:ext cx="150562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363353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2080" y="2492896"/>
            <a:ext cx="914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CP5</a:t>
            </a:r>
          </a:p>
        </p:txBody>
      </p:sp>
    </p:spTree>
    <p:extLst>
      <p:ext uri="{BB962C8B-B14F-4D97-AF65-F5344CB8AC3E}">
        <p14:creationId xmlns:p14="http://schemas.microsoft.com/office/powerpoint/2010/main" val="73651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CP5 : Synthèse des moyennes et effectifs -</a:t>
            </a: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00000000-0008-0000-0B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9682763"/>
              </p:ext>
            </p:extLst>
          </p:nvPr>
        </p:nvGraphicFramePr>
        <p:xfrm>
          <a:off x="0" y="1665968"/>
          <a:ext cx="9152250" cy="52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4892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CP5 : Evolution des écarts F/G -</a:t>
            </a: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00000000-0008-0000-0B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4128938"/>
              </p:ext>
            </p:extLst>
          </p:nvPr>
        </p:nvGraphicFramePr>
        <p:xfrm>
          <a:off x="0" y="1627200"/>
          <a:ext cx="9076050" cy="52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8920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00000000-0008-0000-0C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7213353"/>
              </p:ext>
            </p:extLst>
          </p:nvPr>
        </p:nvGraphicFramePr>
        <p:xfrm>
          <a:off x="3320" y="4229310"/>
          <a:ext cx="9174480" cy="2628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00000000-0008-0000-0C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8384721"/>
              </p:ext>
            </p:extLst>
          </p:nvPr>
        </p:nvGraphicFramePr>
        <p:xfrm>
          <a:off x="-7947" y="1637023"/>
          <a:ext cx="9174480" cy="2584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CP5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187682" y="2088833"/>
            <a:ext cx="150565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119988" y="4746302"/>
            <a:ext cx="150562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280685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00000000-0008-0000-0C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6605816"/>
              </p:ext>
            </p:extLst>
          </p:nvPr>
        </p:nvGraphicFramePr>
        <p:xfrm>
          <a:off x="-6733" y="4221088"/>
          <a:ext cx="9174480" cy="2648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00000000-0008-0000-0C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076548"/>
              </p:ext>
            </p:extLst>
          </p:nvPr>
        </p:nvGraphicFramePr>
        <p:xfrm>
          <a:off x="0" y="1658760"/>
          <a:ext cx="9174480" cy="253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CP5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187681" y="2081732"/>
            <a:ext cx="150565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  <a:endParaRPr lang="fr-FR" sz="2000" b="1" cap="none" spc="50" dirty="0">
              <a:ln w="11430"/>
              <a:solidFill>
                <a:srgbClr val="FF66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8898812">
            <a:off x="-187667" y="4736396"/>
            <a:ext cx="1505651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  <a:endParaRPr lang="fr-FR" sz="2000" b="1" cap="none" spc="50" dirty="0">
              <a:ln w="11430"/>
              <a:solidFill>
                <a:srgbClr val="FF66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11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-1984" y="188640"/>
            <a:ext cx="9144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Epreuves Adaptées -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9144000" cy="305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-753" y="188640"/>
            <a:ext cx="9144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Epreuves Adaptées -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031163"/>
              </p:ext>
            </p:extLst>
          </p:nvPr>
        </p:nvGraphicFramePr>
        <p:xfrm>
          <a:off x="0" y="1772816"/>
          <a:ext cx="9143999" cy="2904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5976">
                  <a:extLst>
                    <a:ext uri="{9D8B030D-6E8A-4147-A177-3AD203B41FA5}">
                      <a16:colId xmlns:a16="http://schemas.microsoft.com/office/drawing/2014/main" val="2854397241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141906331"/>
                    </a:ext>
                  </a:extLst>
                </a:gridCol>
                <a:gridCol w="2771799">
                  <a:extLst>
                    <a:ext uri="{9D8B030D-6E8A-4147-A177-3AD203B41FA5}">
                      <a16:colId xmlns:a16="http://schemas.microsoft.com/office/drawing/2014/main" val="2555464790"/>
                    </a:ext>
                  </a:extLst>
                </a:gridCol>
              </a:tblGrid>
              <a:tr h="1376292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chemeClr val="bg1"/>
                          </a:solidFill>
                        </a:rPr>
                        <a:t>EPREUVES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chemeClr val="bg1"/>
                          </a:solidFill>
                        </a:rPr>
                        <a:t>EFFECTIFS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chemeClr val="bg1"/>
                          </a:solidFill>
                        </a:rPr>
                        <a:t>POURCENTAGES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5775806"/>
                  </a:ext>
                </a:extLst>
              </a:tr>
              <a:tr h="80833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ACROSPORT FAUTEUIL OU ASSIS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16,67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84144308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ACTIVITÉ DE PERFORMANCE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33,33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184731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0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2080" y="2852936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ETABLISSEMENTS</a:t>
            </a:r>
          </a:p>
        </p:txBody>
      </p:sp>
    </p:spTree>
    <p:extLst>
      <p:ext uri="{BB962C8B-B14F-4D97-AF65-F5344CB8AC3E}">
        <p14:creationId xmlns:p14="http://schemas.microsoft.com/office/powerpoint/2010/main" val="330772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8712968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88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3265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-36512" y="188640"/>
            <a:ext cx="9144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Répartition des candidats -</a:t>
            </a:r>
          </a:p>
          <a:p>
            <a:pPr algn="ctr"/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(année précédente entre parenthèses)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866778"/>
              </p:ext>
            </p:extLst>
          </p:nvPr>
        </p:nvGraphicFramePr>
        <p:xfrm>
          <a:off x="2" y="2204864"/>
          <a:ext cx="9143997" cy="4653135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670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1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97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Type de candidat</a:t>
                      </a:r>
                      <a:endParaRPr lang="fr-FR" sz="2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Sexe</a:t>
                      </a:r>
                      <a:endParaRPr lang="fr-FR" sz="2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Effectif</a:t>
                      </a:r>
                      <a:endParaRPr lang="fr-FR" sz="2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Pourcentage</a:t>
                      </a:r>
                      <a:endParaRPr lang="fr-FR" sz="2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Contrôle adapté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M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0 (2)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0 (0,04)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Contrôle adapté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F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2 (2)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0,07 (0,06)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Inaptes totaux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M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99 (98)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2,11 (2,08)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Inaptes partiels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M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106 (111)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3,26 (2,36)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Inaptes partiels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F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163 (139)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5,34 (4,52)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Inaptes totaux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F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162 (191)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5,3 (6,20)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Protocole standard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F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2728 (2746)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89,3 (89,3)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Protocole standard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M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4485 (4498)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95,63 (95,52)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181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8352928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9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0" y="30303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Himalaya" panose="01010100010101010101" pitchFamily="2" charset="0"/>
                <a:cs typeface="Microsoft Himalaya" panose="01010100010101010101" pitchFamily="2" charset="0"/>
              </a:rPr>
              <a:t>MOYENNES ET EFFECTIFS PAR DEPARTEMENT</a:t>
            </a:r>
          </a:p>
        </p:txBody>
      </p:sp>
      <p:graphicFrame>
        <p:nvGraphicFramePr>
          <p:cNvPr id="5" name="Graphique 4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4390988"/>
              </p:ext>
            </p:extLst>
          </p:nvPr>
        </p:nvGraphicFramePr>
        <p:xfrm>
          <a:off x="107504" y="1052736"/>
          <a:ext cx="8747827" cy="5352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3179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6" name="Graphique 5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3878882"/>
              </p:ext>
            </p:extLst>
          </p:nvPr>
        </p:nvGraphicFramePr>
        <p:xfrm>
          <a:off x="0" y="1278890"/>
          <a:ext cx="9143999" cy="5579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0" y="25193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Himalaya" panose="01010100010101010101" pitchFamily="2" charset="0"/>
                <a:cs typeface="Microsoft Himalaya" panose="01010100010101010101" pitchFamily="2" charset="0"/>
              </a:rPr>
              <a:t>MOYENNES PAR ETABLISSEMENT DU 18</a:t>
            </a:r>
          </a:p>
        </p:txBody>
      </p:sp>
    </p:spTree>
    <p:extLst>
      <p:ext uri="{BB962C8B-B14F-4D97-AF65-F5344CB8AC3E}">
        <p14:creationId xmlns:p14="http://schemas.microsoft.com/office/powerpoint/2010/main" val="20930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88640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0" y="11663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Himalaya" panose="01010100010101010101" pitchFamily="2" charset="0"/>
                <a:cs typeface="Microsoft Himalaya" panose="01010100010101010101" pitchFamily="2" charset="0"/>
              </a:rPr>
              <a:t>EVOLUTION DES MOYENNES ETABLISSEMENT DU 18</a:t>
            </a:r>
          </a:p>
        </p:txBody>
      </p:sp>
      <p:graphicFrame>
        <p:nvGraphicFramePr>
          <p:cNvPr id="3" name="Graphique 2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4567509"/>
              </p:ext>
            </p:extLst>
          </p:nvPr>
        </p:nvGraphicFramePr>
        <p:xfrm>
          <a:off x="93980" y="1268760"/>
          <a:ext cx="8956040" cy="5464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8013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279437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-27384"/>
            <a:ext cx="8861425" cy="1143000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FFFFFF"/>
                </a:solidFill>
                <a:ea typeface="Microsoft Himalaya" panose="01010100010101010101" pitchFamily="2" charset="0"/>
                <a:cs typeface="Microsoft Himalaya" panose="01010100010101010101" pitchFamily="2" charset="0"/>
              </a:rPr>
              <a:t>Inaptitudes </a:t>
            </a:r>
            <a:r>
              <a:rPr lang="fr-FR" sz="3600" u="sng" dirty="0">
                <a:solidFill>
                  <a:srgbClr val="FFFF00"/>
                </a:solidFill>
                <a:ea typeface="Microsoft Himalaya" panose="01010100010101010101" pitchFamily="2" charset="0"/>
                <a:cs typeface="Microsoft Himalaya" panose="01010100010101010101" pitchFamily="2" charset="0"/>
              </a:rPr>
              <a:t>CAP BEP : 18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010" y="1120018"/>
            <a:ext cx="9169010" cy="5773271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82175" y="5145917"/>
            <a:ext cx="8540377" cy="215444"/>
            <a:chOff x="101224" y="5376872"/>
            <a:chExt cx="8540377" cy="215444"/>
          </a:xfrm>
        </p:grpSpPr>
        <p:cxnSp>
          <p:nvCxnSpPr>
            <p:cNvPr id="15" name="Connecteur droit 14"/>
            <p:cNvCxnSpPr/>
            <p:nvPr/>
          </p:nvCxnSpPr>
          <p:spPr>
            <a:xfrm>
              <a:off x="196848" y="5565294"/>
              <a:ext cx="8444753" cy="0"/>
            </a:xfrm>
            <a:prstGeom prst="line">
              <a:avLst/>
            </a:prstGeom>
            <a:ln w="349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101224" y="5376872"/>
              <a:ext cx="1253566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92D050"/>
                  </a:solidFill>
                </a:rPr>
                <a:t>1 DI MA : 2,71%</a:t>
              </a: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42020" y="5535226"/>
            <a:ext cx="8599021" cy="215444"/>
            <a:chOff x="15313" y="5741370"/>
            <a:chExt cx="8599021" cy="215444"/>
          </a:xfrm>
        </p:grpSpPr>
        <p:cxnSp>
          <p:nvCxnSpPr>
            <p:cNvPr id="18" name="Connecteur droit 17"/>
            <p:cNvCxnSpPr/>
            <p:nvPr/>
          </p:nvCxnSpPr>
          <p:spPr>
            <a:xfrm>
              <a:off x="169581" y="5949181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15313" y="5741370"/>
              <a:ext cx="1425388" cy="215444"/>
            </a:xfrm>
            <a:prstGeom prst="rect">
              <a:avLst/>
            </a:prstGeom>
            <a:blipFill dpi="0" rotWithShape="1">
              <a:blip r:embed="rId4">
                <a:alphaModFix amt="0"/>
              </a:blip>
              <a:srcRect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6"/>
                  </a:solidFill>
                </a:rPr>
                <a:t>2 DI MA : 0,76%</a:t>
              </a: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177799" y="4985754"/>
            <a:ext cx="8444753" cy="215444"/>
            <a:chOff x="177799" y="5188450"/>
            <a:chExt cx="8444753" cy="215444"/>
          </a:xfrm>
        </p:grpSpPr>
        <p:cxnSp>
          <p:nvCxnSpPr>
            <p:cNvPr id="21" name="Connecteur droit 20"/>
            <p:cNvCxnSpPr/>
            <p:nvPr/>
          </p:nvCxnSpPr>
          <p:spPr>
            <a:xfrm>
              <a:off x="177799" y="5383583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196848" y="5188450"/>
              <a:ext cx="106231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FF0000"/>
                  </a:solidFill>
                </a:rPr>
                <a:t>3 DI MA : 3,37%</a:t>
              </a: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302379" y="2209799"/>
            <a:ext cx="8514231" cy="216119"/>
            <a:chOff x="177799" y="4216940"/>
            <a:chExt cx="8514231" cy="216119"/>
          </a:xfrm>
        </p:grpSpPr>
        <p:cxnSp>
          <p:nvCxnSpPr>
            <p:cNvPr id="24" name="Connecteur droit 23"/>
            <p:cNvCxnSpPr/>
            <p:nvPr/>
          </p:nvCxnSpPr>
          <p:spPr>
            <a:xfrm>
              <a:off x="177799" y="4433059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/>
            <p:cNvSpPr txBox="1"/>
            <p:nvPr/>
          </p:nvSpPr>
          <p:spPr>
            <a:xfrm>
              <a:off x="7266642" y="4216940"/>
              <a:ext cx="142538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5"/>
                  </a:solidFill>
                </a:rPr>
                <a:t>Standard : 93,1%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990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-27384"/>
            <a:ext cx="8861425" cy="1143000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rgbClr val="FFFFFF"/>
                </a:solidFill>
              </a:rPr>
              <a:t>MOYENNES PAR ETABLISSEMENT DU 28</a:t>
            </a:r>
            <a:endParaRPr lang="fr-FR" sz="2800" u="sng" dirty="0">
              <a:solidFill>
                <a:srgbClr val="FFFF00"/>
              </a:solidFill>
            </a:endParaRP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400-000008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1413164"/>
          <a:ext cx="9144000" cy="5444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1577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1286" y="269776"/>
            <a:ext cx="8861425" cy="1143000"/>
          </a:xfrm>
        </p:spPr>
        <p:txBody>
          <a:bodyPr>
            <a:normAutofit/>
          </a:bodyPr>
          <a:lstStyle/>
          <a:p>
            <a:r>
              <a:rPr lang="fr-FR" sz="3200" dirty="0"/>
              <a:t>Évolution des moyennes                ETABLISSEMENTS DU </a:t>
            </a:r>
            <a:r>
              <a:rPr lang="fr-FR" sz="3200" u="sng" dirty="0"/>
              <a:t>28 </a:t>
            </a:r>
            <a:r>
              <a:rPr lang="fr-FR" sz="3200" dirty="0"/>
              <a:t>(1/2)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00000000-0008-0000-0400-000003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3980" y="1560829"/>
          <a:ext cx="8956040" cy="5172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1923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00000000-0008-0000-0400-000003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3980" y="1560830"/>
          <a:ext cx="8956040" cy="5186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re 1"/>
          <p:cNvSpPr txBox="1">
            <a:spLocks/>
          </p:cNvSpPr>
          <p:nvPr/>
        </p:nvSpPr>
        <p:spPr>
          <a:xfrm>
            <a:off x="141286" y="269776"/>
            <a:ext cx="88614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Évolution des moyennes                ETABLISSEMENTS DU </a:t>
            </a:r>
            <a:r>
              <a:rPr lang="fr-FR" sz="3200" u="sng" dirty="0"/>
              <a:t>28 </a:t>
            </a:r>
            <a:r>
              <a:rPr lang="fr-FR" sz="3200" dirty="0"/>
              <a:t>(2/2)</a:t>
            </a:r>
          </a:p>
        </p:txBody>
      </p:sp>
    </p:spTree>
    <p:extLst>
      <p:ext uri="{BB962C8B-B14F-4D97-AF65-F5344CB8AC3E}">
        <p14:creationId xmlns:p14="http://schemas.microsoft.com/office/powerpoint/2010/main" val="356356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2329"/>
            <a:ext cx="9144000" cy="592567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69112"/>
            <a:ext cx="8861425" cy="1143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Inaptitudes </a:t>
            </a:r>
            <a:r>
              <a:rPr lang="fr-FR" u="sng" dirty="0">
                <a:solidFill>
                  <a:srgbClr val="FFFF00"/>
                </a:solidFill>
              </a:rPr>
              <a:t>CAP BEP : 28 1/2</a:t>
            </a:r>
          </a:p>
        </p:txBody>
      </p:sp>
      <p:sp>
        <p:nvSpPr>
          <p:cNvPr id="4" name="Flèche vers le bas 3">
            <a:hlinkClick r:id="" action="ppaction://hlinkshowjump?jump=nextslide"/>
          </p:cNvPr>
          <p:cNvSpPr/>
          <p:nvPr/>
        </p:nvSpPr>
        <p:spPr>
          <a:xfrm>
            <a:off x="8644759" y="1134115"/>
            <a:ext cx="381019" cy="33282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/>
          <p:cNvGrpSpPr/>
          <p:nvPr/>
        </p:nvGrpSpPr>
        <p:grpSpPr>
          <a:xfrm>
            <a:off x="82175" y="5197840"/>
            <a:ext cx="8540377" cy="215444"/>
            <a:chOff x="101224" y="5376872"/>
            <a:chExt cx="8540377" cy="215444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196848" y="5565294"/>
              <a:ext cx="8444753" cy="0"/>
            </a:xfrm>
            <a:prstGeom prst="line">
              <a:avLst/>
            </a:prstGeom>
            <a:ln w="349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101224" y="5376872"/>
              <a:ext cx="1253566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92D050"/>
                  </a:solidFill>
                </a:rPr>
                <a:t>1 DI MA : 2,71%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45738" y="5644760"/>
            <a:ext cx="8599021" cy="215444"/>
            <a:chOff x="15313" y="5741370"/>
            <a:chExt cx="8599021" cy="215444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169581" y="5949181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15313" y="5741370"/>
              <a:ext cx="1425388" cy="215444"/>
            </a:xfrm>
            <a:prstGeom prst="rect">
              <a:avLst/>
            </a:prstGeom>
            <a:blipFill dpi="0" rotWithShape="1">
              <a:blip r:embed="rId4">
                <a:alphaModFix amt="0"/>
              </a:blip>
              <a:srcRect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6"/>
                  </a:solidFill>
                </a:rPr>
                <a:t>2 DI MA : 0,76%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164353" y="5020043"/>
            <a:ext cx="8444753" cy="215444"/>
            <a:chOff x="177799" y="5188450"/>
            <a:chExt cx="8444753" cy="215444"/>
          </a:xfrm>
        </p:grpSpPr>
        <p:cxnSp>
          <p:nvCxnSpPr>
            <p:cNvPr id="20" name="Connecteur droit 19"/>
            <p:cNvCxnSpPr/>
            <p:nvPr/>
          </p:nvCxnSpPr>
          <p:spPr>
            <a:xfrm>
              <a:off x="177799" y="5383583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196848" y="5188450"/>
              <a:ext cx="106231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FF0000"/>
                  </a:solidFill>
                </a:rPr>
                <a:t>3 DI MA : 3,37%</a:t>
              </a: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268471" y="2879258"/>
            <a:ext cx="8514231" cy="216119"/>
            <a:chOff x="177799" y="4216940"/>
            <a:chExt cx="8514231" cy="216119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177799" y="4433059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7266642" y="4216940"/>
              <a:ext cx="142538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5"/>
                  </a:solidFill>
                </a:rPr>
                <a:t>Standard : 93,1%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950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0876"/>
            <a:ext cx="9144000" cy="589712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69112"/>
            <a:ext cx="8861425" cy="1143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Inaptitudes </a:t>
            </a:r>
            <a:r>
              <a:rPr lang="fr-FR" u="sng" dirty="0">
                <a:solidFill>
                  <a:srgbClr val="FFFF00"/>
                </a:solidFill>
              </a:rPr>
              <a:t>CAP BEP : 28 2/2</a:t>
            </a:r>
          </a:p>
        </p:txBody>
      </p:sp>
      <p:sp>
        <p:nvSpPr>
          <p:cNvPr id="4" name="Flèche vers le bas 3">
            <a:hlinkClick r:id="" action="ppaction://hlinkshowjump?jump=nextslide"/>
          </p:cNvPr>
          <p:cNvSpPr/>
          <p:nvPr/>
        </p:nvSpPr>
        <p:spPr>
          <a:xfrm>
            <a:off x="8644759" y="1134115"/>
            <a:ext cx="381019" cy="33282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/>
          <p:cNvGrpSpPr/>
          <p:nvPr/>
        </p:nvGrpSpPr>
        <p:grpSpPr>
          <a:xfrm>
            <a:off x="73957" y="5224862"/>
            <a:ext cx="8540377" cy="215444"/>
            <a:chOff x="101224" y="5376872"/>
            <a:chExt cx="8540377" cy="215444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196848" y="5565294"/>
              <a:ext cx="8444753" cy="0"/>
            </a:xfrm>
            <a:prstGeom prst="line">
              <a:avLst/>
            </a:prstGeom>
            <a:ln w="349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101224" y="5376872"/>
              <a:ext cx="1253566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92D050"/>
                  </a:solidFill>
                </a:rPr>
                <a:t>1 DI MA : 2,71%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23531" y="5652393"/>
            <a:ext cx="8599021" cy="215444"/>
            <a:chOff x="15313" y="5741370"/>
            <a:chExt cx="8599021" cy="215444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169581" y="5949181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15313" y="5741370"/>
              <a:ext cx="1425388" cy="215444"/>
            </a:xfrm>
            <a:prstGeom prst="rect">
              <a:avLst/>
            </a:prstGeom>
            <a:blipFill dpi="0" rotWithShape="1">
              <a:blip r:embed="rId4">
                <a:alphaModFix amt="0"/>
              </a:blip>
              <a:srcRect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6"/>
                  </a:solidFill>
                </a:rPr>
                <a:t>2 DI MA : 0,76%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177799" y="5081441"/>
            <a:ext cx="8444753" cy="215444"/>
            <a:chOff x="177799" y="5188450"/>
            <a:chExt cx="8444753" cy="215444"/>
          </a:xfrm>
        </p:grpSpPr>
        <p:cxnSp>
          <p:nvCxnSpPr>
            <p:cNvPr id="20" name="Connecteur droit 19"/>
            <p:cNvCxnSpPr/>
            <p:nvPr/>
          </p:nvCxnSpPr>
          <p:spPr>
            <a:xfrm>
              <a:off x="177799" y="5383583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196848" y="5188450"/>
              <a:ext cx="106231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FF0000"/>
                  </a:solidFill>
                </a:rPr>
                <a:t>3 DI MA : 3,37%</a:t>
              </a: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268471" y="2930320"/>
            <a:ext cx="8514231" cy="216119"/>
            <a:chOff x="177799" y="4216940"/>
            <a:chExt cx="8514231" cy="216119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177799" y="4433059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7266642" y="4216940"/>
              <a:ext cx="142538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5"/>
                  </a:solidFill>
                </a:rPr>
                <a:t>Standard : 93,1%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787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Inaptes Totaux -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8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6642926"/>
              </p:ext>
            </p:extLst>
          </p:nvPr>
        </p:nvGraphicFramePr>
        <p:xfrm>
          <a:off x="0" y="1665968"/>
          <a:ext cx="9108504" cy="519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8463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0085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400-000011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1399309"/>
          <a:ext cx="9144000" cy="5458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 txBox="1">
            <a:spLocks/>
          </p:cNvSpPr>
          <p:nvPr/>
        </p:nvSpPr>
        <p:spPr>
          <a:xfrm>
            <a:off x="164353" y="-27384"/>
            <a:ext cx="88614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>
                <a:solidFill>
                  <a:srgbClr val="FFFFFF"/>
                </a:solidFill>
              </a:rPr>
              <a:t>MOYENNES PAR ETABLISSEMENT DU 36</a:t>
            </a:r>
            <a:endParaRPr lang="fr-FR" sz="2800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4910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60085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197768"/>
            <a:ext cx="8861425" cy="1143000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FFFF"/>
                </a:solidFill>
              </a:rPr>
              <a:t>Évolution des moyennes ETABLISSEMENTS DU 36</a:t>
            </a:r>
            <a:endParaRPr lang="fr-FR" sz="3200" u="sng" dirty="0">
              <a:solidFill>
                <a:srgbClr val="FFFF00"/>
              </a:solidFill>
            </a:endParaRP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00000000-0008-0000-0400-000003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3980" y="1560829"/>
          <a:ext cx="8956040" cy="5172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485683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260085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7202"/>
            <a:ext cx="9144000" cy="584498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-27384"/>
            <a:ext cx="8861425" cy="1143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Inaptitudes </a:t>
            </a:r>
            <a:r>
              <a:rPr lang="fr-FR" u="sng" dirty="0">
                <a:solidFill>
                  <a:srgbClr val="FFFF00"/>
                </a:solidFill>
              </a:rPr>
              <a:t>CAP BEP: 36</a:t>
            </a:r>
          </a:p>
        </p:txBody>
      </p:sp>
      <p:sp>
        <p:nvSpPr>
          <p:cNvPr id="4" name="Flèche vers le bas 3">
            <a:hlinkClick r:id="" action="ppaction://hlinkshowjump?jump=nextslide"/>
          </p:cNvPr>
          <p:cNvSpPr/>
          <p:nvPr/>
        </p:nvSpPr>
        <p:spPr>
          <a:xfrm>
            <a:off x="8461094" y="6299467"/>
            <a:ext cx="381019" cy="33282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" name="Groupe 13"/>
          <p:cNvGrpSpPr/>
          <p:nvPr/>
        </p:nvGrpSpPr>
        <p:grpSpPr>
          <a:xfrm>
            <a:off x="73957" y="5224862"/>
            <a:ext cx="8540377" cy="215444"/>
            <a:chOff x="101224" y="5376872"/>
            <a:chExt cx="8540377" cy="215444"/>
          </a:xfrm>
        </p:grpSpPr>
        <p:cxnSp>
          <p:nvCxnSpPr>
            <p:cNvPr id="15" name="Connecteur droit 14"/>
            <p:cNvCxnSpPr/>
            <p:nvPr/>
          </p:nvCxnSpPr>
          <p:spPr>
            <a:xfrm>
              <a:off x="196848" y="5565294"/>
              <a:ext cx="8444753" cy="0"/>
            </a:xfrm>
            <a:prstGeom prst="line">
              <a:avLst/>
            </a:prstGeom>
            <a:ln w="349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101224" y="5376872"/>
              <a:ext cx="1253566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92D050"/>
                  </a:solidFill>
                </a:rPr>
                <a:t>1 DI MA : 2,71%</a:t>
              </a: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23531" y="5652393"/>
            <a:ext cx="8599021" cy="215444"/>
            <a:chOff x="15313" y="5741370"/>
            <a:chExt cx="8599021" cy="215444"/>
          </a:xfrm>
        </p:grpSpPr>
        <p:cxnSp>
          <p:nvCxnSpPr>
            <p:cNvPr id="18" name="Connecteur droit 17"/>
            <p:cNvCxnSpPr/>
            <p:nvPr/>
          </p:nvCxnSpPr>
          <p:spPr>
            <a:xfrm>
              <a:off x="169581" y="5949181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15313" y="5741370"/>
              <a:ext cx="1425388" cy="215444"/>
            </a:xfrm>
            <a:prstGeom prst="rect">
              <a:avLst/>
            </a:prstGeom>
            <a:blipFill dpi="0" rotWithShape="1">
              <a:blip r:embed="rId4">
                <a:alphaModFix amt="0"/>
              </a:blip>
              <a:srcRect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6"/>
                  </a:solidFill>
                </a:rPr>
                <a:t>2 DI MA : 0,76%</a:t>
              </a: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177799" y="5101752"/>
            <a:ext cx="8444753" cy="215444"/>
            <a:chOff x="177799" y="5188450"/>
            <a:chExt cx="8444753" cy="215444"/>
          </a:xfrm>
        </p:grpSpPr>
        <p:cxnSp>
          <p:nvCxnSpPr>
            <p:cNvPr id="21" name="Connecteur droit 20"/>
            <p:cNvCxnSpPr/>
            <p:nvPr/>
          </p:nvCxnSpPr>
          <p:spPr>
            <a:xfrm>
              <a:off x="177799" y="5383583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196848" y="5188450"/>
              <a:ext cx="106231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FF0000"/>
                  </a:solidFill>
                </a:rPr>
                <a:t>3 DI MA : 3,37%</a:t>
              </a: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337949" y="2186470"/>
            <a:ext cx="8514231" cy="216119"/>
            <a:chOff x="177799" y="4216940"/>
            <a:chExt cx="8514231" cy="216119"/>
          </a:xfrm>
        </p:grpSpPr>
        <p:cxnSp>
          <p:nvCxnSpPr>
            <p:cNvPr id="24" name="Connecteur droit 23"/>
            <p:cNvCxnSpPr/>
            <p:nvPr/>
          </p:nvCxnSpPr>
          <p:spPr>
            <a:xfrm>
              <a:off x="177799" y="4433059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/>
            <p:cNvSpPr txBox="1"/>
            <p:nvPr/>
          </p:nvSpPr>
          <p:spPr>
            <a:xfrm>
              <a:off x="7266642" y="4216940"/>
              <a:ext cx="142538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5"/>
                  </a:solidFill>
                </a:rPr>
                <a:t>Standard : 93,1%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450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0085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-27384"/>
            <a:ext cx="8861425" cy="1143000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rgbClr val="FFFFFF"/>
                </a:solidFill>
              </a:rPr>
              <a:t>MOYENNES PAR ETABLISSEMENT DU 37</a:t>
            </a:r>
            <a:endParaRPr lang="fr-FR" sz="2800" u="sng" dirty="0">
              <a:solidFill>
                <a:srgbClr val="FFFF00"/>
              </a:solidFill>
            </a:endParaRP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00000000-0008-0000-0400-000012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1427018"/>
          <a:ext cx="9144000" cy="5430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11413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0085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00000000-0008-0000-0400-000003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3980" y="1560829"/>
          <a:ext cx="8956040" cy="5158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64353" y="197768"/>
            <a:ext cx="8861425" cy="1143000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FFFF"/>
                </a:solidFill>
              </a:rPr>
              <a:t>Évolution des moyennes ETABLISSEMENTS DU 37 (1/2)</a:t>
            </a:r>
            <a:endParaRPr lang="fr-FR" sz="3200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004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0085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197768"/>
            <a:ext cx="8861425" cy="1143000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FFFF"/>
                </a:solidFill>
              </a:rPr>
              <a:t>Évolution des moyennes ETABLISSEMENTS DU 37 (2/2)</a:t>
            </a:r>
            <a:endParaRPr lang="fr-FR" sz="3200" u="sng" dirty="0">
              <a:solidFill>
                <a:srgbClr val="FFFF00"/>
              </a:solidFill>
            </a:endParaRP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400-000003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3980" y="1560829"/>
          <a:ext cx="8956040" cy="5172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779009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260085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3012"/>
            <a:ext cx="9144000" cy="584498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-27384"/>
            <a:ext cx="8861425" cy="1143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Inaptitudes </a:t>
            </a:r>
            <a:r>
              <a:rPr lang="fr-FR" u="sng" dirty="0">
                <a:solidFill>
                  <a:srgbClr val="FFFF00"/>
                </a:solidFill>
              </a:rPr>
              <a:t>CAP BEP: 37 1/3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73957" y="5293106"/>
            <a:ext cx="8540377" cy="215444"/>
            <a:chOff x="101224" y="5376872"/>
            <a:chExt cx="8540377" cy="215444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196848" y="5565294"/>
              <a:ext cx="8444753" cy="0"/>
            </a:xfrm>
            <a:prstGeom prst="line">
              <a:avLst/>
            </a:prstGeom>
            <a:ln w="349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101224" y="5376872"/>
              <a:ext cx="1253566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92D050"/>
                  </a:solidFill>
                </a:rPr>
                <a:t>1 DI MA : 2,71%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23531" y="5751817"/>
            <a:ext cx="8599021" cy="215444"/>
            <a:chOff x="15313" y="5741370"/>
            <a:chExt cx="8599021" cy="215444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169581" y="5949181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15313" y="5741370"/>
              <a:ext cx="1425388" cy="215444"/>
            </a:xfrm>
            <a:prstGeom prst="rect">
              <a:avLst/>
            </a:prstGeom>
            <a:blipFill dpi="0" rotWithShape="1">
              <a:blip r:embed="rId4">
                <a:alphaModFix amt="0"/>
              </a:blip>
              <a:srcRect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6"/>
                  </a:solidFill>
                </a:rPr>
                <a:t>2 DI MA : 0,76%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177799" y="5137550"/>
            <a:ext cx="8444753" cy="215444"/>
            <a:chOff x="177799" y="5188450"/>
            <a:chExt cx="8444753" cy="215444"/>
          </a:xfrm>
        </p:grpSpPr>
        <p:cxnSp>
          <p:nvCxnSpPr>
            <p:cNvPr id="20" name="Connecteur droit 19"/>
            <p:cNvCxnSpPr/>
            <p:nvPr/>
          </p:nvCxnSpPr>
          <p:spPr>
            <a:xfrm>
              <a:off x="177799" y="5383583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196848" y="5188450"/>
              <a:ext cx="106231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FF0000"/>
                  </a:solidFill>
                </a:rPr>
                <a:t>3 DI MA : 3,37%</a:t>
              </a: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409666" y="3055842"/>
            <a:ext cx="8514231" cy="216119"/>
            <a:chOff x="177799" y="4216940"/>
            <a:chExt cx="8514231" cy="216119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177799" y="4433059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7266642" y="4216940"/>
              <a:ext cx="142538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5"/>
                  </a:solidFill>
                </a:rPr>
                <a:t>Standard : 93,1%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20480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163323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5082"/>
            <a:ext cx="9144000" cy="586291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-171400"/>
            <a:ext cx="8861425" cy="1143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Inaptitudes </a:t>
            </a:r>
            <a:r>
              <a:rPr lang="fr-FR" u="sng" dirty="0">
                <a:solidFill>
                  <a:srgbClr val="FFFF00"/>
                </a:solidFill>
              </a:rPr>
              <a:t>CAP BEP: 37 2/3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73957" y="5305562"/>
            <a:ext cx="8540377" cy="215444"/>
            <a:chOff x="101224" y="5376872"/>
            <a:chExt cx="8540377" cy="215444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196848" y="5565294"/>
              <a:ext cx="8444753" cy="0"/>
            </a:xfrm>
            <a:prstGeom prst="line">
              <a:avLst/>
            </a:prstGeom>
            <a:ln w="349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101224" y="5376872"/>
              <a:ext cx="1253566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92D050"/>
                  </a:solidFill>
                </a:rPr>
                <a:t>1 DI MA : 2,71%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23531" y="5751563"/>
            <a:ext cx="8599021" cy="215444"/>
            <a:chOff x="15313" y="5741370"/>
            <a:chExt cx="8599021" cy="215444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169581" y="5949181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15313" y="5741370"/>
              <a:ext cx="1425388" cy="215444"/>
            </a:xfrm>
            <a:prstGeom prst="rect">
              <a:avLst/>
            </a:prstGeom>
            <a:blipFill dpi="0" rotWithShape="1">
              <a:blip r:embed="rId4">
                <a:alphaModFix amt="0"/>
              </a:blip>
              <a:srcRect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6"/>
                  </a:solidFill>
                </a:rPr>
                <a:t>2 DI MA : 0,76%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164353" y="5153568"/>
            <a:ext cx="8444753" cy="215444"/>
            <a:chOff x="177799" y="5188450"/>
            <a:chExt cx="8444753" cy="215444"/>
          </a:xfrm>
        </p:grpSpPr>
        <p:cxnSp>
          <p:nvCxnSpPr>
            <p:cNvPr id="20" name="Connecteur droit 19"/>
            <p:cNvCxnSpPr/>
            <p:nvPr/>
          </p:nvCxnSpPr>
          <p:spPr>
            <a:xfrm>
              <a:off x="177799" y="5383583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196848" y="5188450"/>
              <a:ext cx="106231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FF0000"/>
                  </a:solidFill>
                </a:rPr>
                <a:t>3 DI MA : 3,37%</a:t>
              </a: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177799" y="3511718"/>
            <a:ext cx="8514231" cy="216119"/>
            <a:chOff x="177799" y="4216940"/>
            <a:chExt cx="8514231" cy="216119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177799" y="4433059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7266642" y="4216940"/>
              <a:ext cx="142538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5"/>
                  </a:solidFill>
                </a:rPr>
                <a:t>Standard : 93,1%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34065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260085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7153"/>
            <a:ext cx="9144000" cy="588084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-18256"/>
            <a:ext cx="8861425" cy="1143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Inaptitudes </a:t>
            </a:r>
            <a:r>
              <a:rPr lang="fr-FR" u="sng" dirty="0">
                <a:solidFill>
                  <a:srgbClr val="FFFF00"/>
                </a:solidFill>
              </a:rPr>
              <a:t>CAP BEP: 37 3/3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82175" y="5248017"/>
            <a:ext cx="8540377" cy="215444"/>
            <a:chOff x="101224" y="5376872"/>
            <a:chExt cx="8540377" cy="215444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196848" y="5565294"/>
              <a:ext cx="8444753" cy="0"/>
            </a:xfrm>
            <a:prstGeom prst="line">
              <a:avLst/>
            </a:prstGeom>
            <a:ln w="349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101224" y="5376872"/>
              <a:ext cx="1253566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92D050"/>
                  </a:solidFill>
                </a:rPr>
                <a:t>1 DI MA : 2,71%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23531" y="5652393"/>
            <a:ext cx="8599021" cy="215444"/>
            <a:chOff x="15313" y="5741370"/>
            <a:chExt cx="8599021" cy="215444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169581" y="5949181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15313" y="5741370"/>
              <a:ext cx="1425388" cy="215444"/>
            </a:xfrm>
            <a:prstGeom prst="rect">
              <a:avLst/>
            </a:prstGeom>
            <a:blipFill dpi="0" rotWithShape="1">
              <a:blip r:embed="rId4">
                <a:alphaModFix amt="0"/>
              </a:blip>
              <a:srcRect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6"/>
                  </a:solidFill>
                </a:rPr>
                <a:t>2 DI MA : 0,76%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177799" y="5077670"/>
            <a:ext cx="8444753" cy="215444"/>
            <a:chOff x="177799" y="5188450"/>
            <a:chExt cx="8444753" cy="215444"/>
          </a:xfrm>
        </p:grpSpPr>
        <p:cxnSp>
          <p:nvCxnSpPr>
            <p:cNvPr id="20" name="Connecteur droit 19"/>
            <p:cNvCxnSpPr/>
            <p:nvPr/>
          </p:nvCxnSpPr>
          <p:spPr>
            <a:xfrm>
              <a:off x="177799" y="5383583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196848" y="5188450"/>
              <a:ext cx="106231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FF0000"/>
                  </a:solidFill>
                </a:rPr>
                <a:t>3 DI MA : 3,37%</a:t>
              </a: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196848" y="2911623"/>
            <a:ext cx="8514231" cy="216119"/>
            <a:chOff x="177799" y="4216940"/>
            <a:chExt cx="8514231" cy="216119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177799" y="4433059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7266642" y="4216940"/>
              <a:ext cx="142538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5"/>
                  </a:solidFill>
                </a:rPr>
                <a:t>Standard : 93,1%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14114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0085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-27384"/>
            <a:ext cx="8861425" cy="1143000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rgbClr val="FFFFFF"/>
                </a:solidFill>
              </a:rPr>
              <a:t>MOYENNES PAR ETABLISSEMENT DU 41</a:t>
            </a:r>
            <a:endParaRPr lang="fr-FR" sz="2800" u="sng" dirty="0">
              <a:solidFill>
                <a:srgbClr val="FFFF00"/>
              </a:solidFill>
            </a:endParaRP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400-000015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1399308"/>
          <a:ext cx="9144000" cy="5458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7464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Inaptes Partiels -</a:t>
            </a: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00000000-0008-0000-0800-00000E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8941718"/>
              </p:ext>
            </p:extLst>
          </p:nvPr>
        </p:nvGraphicFramePr>
        <p:xfrm>
          <a:off x="0" y="1678305"/>
          <a:ext cx="9144000" cy="5179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14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0085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1286" y="192641"/>
            <a:ext cx="8861425" cy="1143000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FFFF"/>
                </a:solidFill>
              </a:rPr>
              <a:t>Évolution des moyennes ETABLISSEMENTS DU 41</a:t>
            </a:r>
            <a:endParaRPr lang="fr-FR" sz="3200" u="sng" dirty="0">
              <a:solidFill>
                <a:srgbClr val="FFFF00"/>
              </a:solidFill>
            </a:endParaRP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000000-0008-0000-0400-000003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3980" y="1560829"/>
          <a:ext cx="8956040" cy="5172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5100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211704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9724"/>
            <a:ext cx="9144000" cy="588084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69112"/>
            <a:ext cx="8861425" cy="83960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Inaptitudes </a:t>
            </a:r>
            <a:r>
              <a:rPr lang="fr-FR" u="sng" dirty="0">
                <a:solidFill>
                  <a:srgbClr val="FFFF00"/>
                </a:solidFill>
              </a:rPr>
              <a:t>CAP BEP: 41</a:t>
            </a:r>
          </a:p>
        </p:txBody>
      </p:sp>
      <p:sp>
        <p:nvSpPr>
          <p:cNvPr id="4" name="Bouton d'action : Personnalisé 3">
            <a:hlinkClick r:id="rId4" action="ppaction://hlinksldjump" highlightClick="1"/>
          </p:cNvPr>
          <p:cNvSpPr/>
          <p:nvPr/>
        </p:nvSpPr>
        <p:spPr>
          <a:xfrm>
            <a:off x="7289455" y="4292473"/>
            <a:ext cx="902138" cy="411655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Retour BP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82175" y="5101483"/>
            <a:ext cx="8540377" cy="215444"/>
            <a:chOff x="101224" y="5376872"/>
            <a:chExt cx="8540377" cy="215444"/>
          </a:xfrm>
        </p:grpSpPr>
        <p:cxnSp>
          <p:nvCxnSpPr>
            <p:cNvPr id="15" name="Connecteur droit 14"/>
            <p:cNvCxnSpPr/>
            <p:nvPr/>
          </p:nvCxnSpPr>
          <p:spPr>
            <a:xfrm>
              <a:off x="196848" y="5565294"/>
              <a:ext cx="8444753" cy="0"/>
            </a:xfrm>
            <a:prstGeom prst="line">
              <a:avLst/>
            </a:prstGeom>
            <a:ln w="349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101224" y="5376872"/>
              <a:ext cx="1253566" cy="215444"/>
            </a:xfrm>
            <a:prstGeom prst="rect">
              <a:avLst/>
            </a:prstGeom>
            <a:blipFill>
              <a:blip r:embed="rId5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92D050"/>
                  </a:solidFill>
                </a:rPr>
                <a:t>1 DI MA : 2,71%</a:t>
              </a: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23531" y="5544671"/>
            <a:ext cx="8599021" cy="215444"/>
            <a:chOff x="15313" y="5741370"/>
            <a:chExt cx="8599021" cy="215444"/>
          </a:xfrm>
        </p:grpSpPr>
        <p:cxnSp>
          <p:nvCxnSpPr>
            <p:cNvPr id="18" name="Connecteur droit 17"/>
            <p:cNvCxnSpPr/>
            <p:nvPr/>
          </p:nvCxnSpPr>
          <p:spPr>
            <a:xfrm>
              <a:off x="169581" y="5949181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15313" y="5741370"/>
              <a:ext cx="1425388" cy="215444"/>
            </a:xfrm>
            <a:prstGeom prst="rect">
              <a:avLst/>
            </a:prstGeom>
            <a:blipFill dpi="0" rotWithShape="1">
              <a:blip r:embed="rId5">
                <a:alphaModFix amt="0"/>
              </a:blip>
              <a:srcRect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6"/>
                  </a:solidFill>
                </a:rPr>
                <a:t>2 DI MA : 0,76%</a:t>
              </a: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177799" y="4958732"/>
            <a:ext cx="8444753" cy="215444"/>
            <a:chOff x="177799" y="5188450"/>
            <a:chExt cx="8444753" cy="215444"/>
          </a:xfrm>
        </p:grpSpPr>
        <p:cxnSp>
          <p:nvCxnSpPr>
            <p:cNvPr id="21" name="Connecteur droit 20"/>
            <p:cNvCxnSpPr/>
            <p:nvPr/>
          </p:nvCxnSpPr>
          <p:spPr>
            <a:xfrm>
              <a:off x="177799" y="5383583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196848" y="5188450"/>
              <a:ext cx="1062318" cy="215444"/>
            </a:xfrm>
            <a:prstGeom prst="rect">
              <a:avLst/>
            </a:prstGeom>
            <a:blipFill>
              <a:blip r:embed="rId5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FF0000"/>
                  </a:solidFill>
                </a:rPr>
                <a:t>3 DI MA : 3,37%</a:t>
              </a: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337949" y="2168450"/>
            <a:ext cx="8514231" cy="216119"/>
            <a:chOff x="177799" y="4216940"/>
            <a:chExt cx="8514231" cy="216119"/>
          </a:xfrm>
        </p:grpSpPr>
        <p:cxnSp>
          <p:nvCxnSpPr>
            <p:cNvPr id="24" name="Connecteur droit 23"/>
            <p:cNvCxnSpPr/>
            <p:nvPr/>
          </p:nvCxnSpPr>
          <p:spPr>
            <a:xfrm>
              <a:off x="177799" y="4433059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/>
            <p:cNvSpPr txBox="1"/>
            <p:nvPr/>
          </p:nvSpPr>
          <p:spPr>
            <a:xfrm>
              <a:off x="7266642" y="4216940"/>
              <a:ext cx="1425388" cy="215444"/>
            </a:xfrm>
            <a:prstGeom prst="rect">
              <a:avLst/>
            </a:prstGeom>
            <a:blipFill>
              <a:blip r:embed="rId5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5"/>
                  </a:solidFill>
                </a:rPr>
                <a:t>Standard : 93,1%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594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11704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69112"/>
            <a:ext cx="8861425" cy="839608"/>
          </a:xfrm>
        </p:spPr>
        <p:txBody>
          <a:bodyPr>
            <a:normAutofit/>
          </a:bodyPr>
          <a:lstStyle/>
          <a:p>
            <a:r>
              <a:rPr lang="fr-FR" sz="2800" u="sng" dirty="0">
                <a:solidFill>
                  <a:srgbClr val="FFFFFF"/>
                </a:solidFill>
              </a:rPr>
              <a:t>MOYENNES PAR ETABLISSEMENT DU 45</a:t>
            </a:r>
            <a:endParaRPr lang="fr-FR" sz="2800" u="sng" dirty="0">
              <a:solidFill>
                <a:srgbClr val="FFFF00"/>
              </a:solidFill>
            </a:endParaRP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000000-0008-0000-0400-000017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1371600"/>
          <a:ext cx="91440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3217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11704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00000000-0008-0000-0400-000003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3980" y="1560830"/>
          <a:ext cx="8956040" cy="5297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4353" y="188640"/>
            <a:ext cx="8861425" cy="1143000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FFFF"/>
                </a:solidFill>
              </a:rPr>
              <a:t>Évolution des moyennes ETABLISSEMENTS DU 45 (1/2)</a:t>
            </a:r>
            <a:endParaRPr lang="fr-FR" sz="3200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4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11704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188640"/>
            <a:ext cx="8861425" cy="1143000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FFFF"/>
                </a:solidFill>
              </a:rPr>
              <a:t>Évolution des moyennes ETABLISSEMENTS DU 45 (2/2)</a:t>
            </a:r>
            <a:endParaRPr lang="fr-FR" sz="3200" u="sng" dirty="0">
              <a:solidFill>
                <a:srgbClr val="FFFF00"/>
              </a:solidFill>
            </a:endParaRP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00000000-0008-0000-0400-000003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3980" y="1560829"/>
          <a:ext cx="8956040" cy="5172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662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260085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7153"/>
            <a:ext cx="9144000" cy="588084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38864"/>
            <a:ext cx="8861425" cy="1013872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Inaptitudes </a:t>
            </a:r>
            <a:r>
              <a:rPr lang="fr-FR" u="sng" dirty="0">
                <a:solidFill>
                  <a:srgbClr val="FFFF00"/>
                </a:solidFill>
              </a:rPr>
              <a:t>CAP BEP: 45 1/3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73957" y="5224862"/>
            <a:ext cx="8540377" cy="215444"/>
            <a:chOff x="101224" y="5376872"/>
            <a:chExt cx="8540377" cy="215444"/>
          </a:xfrm>
        </p:grpSpPr>
        <p:cxnSp>
          <p:nvCxnSpPr>
            <p:cNvPr id="15" name="Connecteur droit 14"/>
            <p:cNvCxnSpPr/>
            <p:nvPr/>
          </p:nvCxnSpPr>
          <p:spPr>
            <a:xfrm>
              <a:off x="196848" y="5565294"/>
              <a:ext cx="8444753" cy="0"/>
            </a:xfrm>
            <a:prstGeom prst="line">
              <a:avLst/>
            </a:prstGeom>
            <a:ln w="349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101224" y="5376872"/>
              <a:ext cx="1253566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92D050"/>
                  </a:solidFill>
                </a:rPr>
                <a:t>1 DI MA : 2,71%</a:t>
              </a: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23531" y="5652393"/>
            <a:ext cx="8599021" cy="215444"/>
            <a:chOff x="15313" y="5741370"/>
            <a:chExt cx="8599021" cy="215444"/>
          </a:xfrm>
        </p:grpSpPr>
        <p:cxnSp>
          <p:nvCxnSpPr>
            <p:cNvPr id="18" name="Connecteur droit 17"/>
            <p:cNvCxnSpPr/>
            <p:nvPr/>
          </p:nvCxnSpPr>
          <p:spPr>
            <a:xfrm>
              <a:off x="169581" y="5949181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15313" y="5741370"/>
              <a:ext cx="1425388" cy="215444"/>
            </a:xfrm>
            <a:prstGeom prst="rect">
              <a:avLst/>
            </a:prstGeom>
            <a:blipFill dpi="0" rotWithShape="1">
              <a:blip r:embed="rId4">
                <a:alphaModFix amt="0"/>
              </a:blip>
              <a:srcRect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6"/>
                  </a:solidFill>
                </a:rPr>
                <a:t>2 DI MA : 0,76%</a:t>
              </a: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177799" y="5101752"/>
            <a:ext cx="8444753" cy="215444"/>
            <a:chOff x="177799" y="5188450"/>
            <a:chExt cx="8444753" cy="215444"/>
          </a:xfrm>
        </p:grpSpPr>
        <p:cxnSp>
          <p:nvCxnSpPr>
            <p:cNvPr id="21" name="Connecteur droit 20"/>
            <p:cNvCxnSpPr/>
            <p:nvPr/>
          </p:nvCxnSpPr>
          <p:spPr>
            <a:xfrm>
              <a:off x="177799" y="5383583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196848" y="5188450"/>
              <a:ext cx="106231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FF0000"/>
                  </a:solidFill>
                </a:rPr>
                <a:t>3 DI MA : 3,37%</a:t>
              </a: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337949" y="2186470"/>
            <a:ext cx="8514231" cy="216119"/>
            <a:chOff x="177799" y="4216940"/>
            <a:chExt cx="8514231" cy="216119"/>
          </a:xfrm>
        </p:grpSpPr>
        <p:cxnSp>
          <p:nvCxnSpPr>
            <p:cNvPr id="24" name="Connecteur droit 23"/>
            <p:cNvCxnSpPr/>
            <p:nvPr/>
          </p:nvCxnSpPr>
          <p:spPr>
            <a:xfrm>
              <a:off x="177799" y="4433059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/>
            <p:cNvSpPr txBox="1"/>
            <p:nvPr/>
          </p:nvSpPr>
          <p:spPr>
            <a:xfrm>
              <a:off x="7266642" y="4216940"/>
              <a:ext cx="142538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5"/>
                  </a:solidFill>
                </a:rPr>
                <a:t>Standard : 93,1%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45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260085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9224"/>
            <a:ext cx="9144000" cy="589877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69112"/>
            <a:ext cx="8861425" cy="983624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Inaptitudes </a:t>
            </a:r>
            <a:r>
              <a:rPr lang="fr-FR" u="sng" dirty="0">
                <a:solidFill>
                  <a:srgbClr val="FFFF00"/>
                </a:solidFill>
              </a:rPr>
              <a:t>CAP BEP: 45 2/3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121768" y="5224862"/>
            <a:ext cx="8540377" cy="215444"/>
            <a:chOff x="101224" y="5376872"/>
            <a:chExt cx="8540377" cy="215444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196848" y="5565294"/>
              <a:ext cx="8444753" cy="0"/>
            </a:xfrm>
            <a:prstGeom prst="line">
              <a:avLst/>
            </a:prstGeom>
            <a:ln w="349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101224" y="5376872"/>
              <a:ext cx="1253566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92D050"/>
                  </a:solidFill>
                </a:rPr>
                <a:t>1 DI MA : 2,71%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42580" y="5646528"/>
            <a:ext cx="8599021" cy="215444"/>
            <a:chOff x="15313" y="5741370"/>
            <a:chExt cx="8599021" cy="215444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169581" y="5949181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15313" y="5741370"/>
              <a:ext cx="1425388" cy="215444"/>
            </a:xfrm>
            <a:prstGeom prst="rect">
              <a:avLst/>
            </a:prstGeom>
            <a:blipFill dpi="0" rotWithShape="1">
              <a:blip r:embed="rId4">
                <a:alphaModFix amt="0"/>
              </a:blip>
              <a:srcRect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6"/>
                  </a:solidFill>
                </a:rPr>
                <a:t>2 DI MA : 0,76%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196848" y="5101752"/>
            <a:ext cx="8444753" cy="215444"/>
            <a:chOff x="177799" y="5188450"/>
            <a:chExt cx="8444753" cy="215444"/>
          </a:xfrm>
        </p:grpSpPr>
        <p:cxnSp>
          <p:nvCxnSpPr>
            <p:cNvPr id="20" name="Connecteur droit 19"/>
            <p:cNvCxnSpPr/>
            <p:nvPr/>
          </p:nvCxnSpPr>
          <p:spPr>
            <a:xfrm>
              <a:off x="177799" y="5383583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196848" y="5188450"/>
              <a:ext cx="106231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/>
                <a:t>3 DI MA : 3,37%</a:t>
              </a: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314884" y="2181952"/>
            <a:ext cx="8514231" cy="216119"/>
            <a:chOff x="177799" y="4216940"/>
            <a:chExt cx="8514231" cy="216119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177799" y="4433059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7266642" y="4216940"/>
              <a:ext cx="142538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5"/>
                  </a:solidFill>
                </a:rPr>
                <a:t>Standard : 93,1%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368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260085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0105"/>
            <a:ext cx="9144000" cy="577327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69112"/>
            <a:ext cx="8861425" cy="926369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Inaptitudes </a:t>
            </a:r>
            <a:r>
              <a:rPr lang="fr-FR" u="sng" dirty="0">
                <a:solidFill>
                  <a:srgbClr val="FFFF00"/>
                </a:solidFill>
              </a:rPr>
              <a:t>CAP BEP: 45 3/3</a:t>
            </a:r>
          </a:p>
        </p:txBody>
      </p:sp>
      <p:sp>
        <p:nvSpPr>
          <p:cNvPr id="5" name="Bouton d'action : Personnalisé 4">
            <a:hlinkClick r:id="rId4" action="ppaction://hlinksldjump" highlightClick="1"/>
          </p:cNvPr>
          <p:cNvSpPr/>
          <p:nvPr/>
        </p:nvSpPr>
        <p:spPr>
          <a:xfrm>
            <a:off x="8241862" y="6446345"/>
            <a:ext cx="902138" cy="411655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Retour BP</a:t>
            </a:r>
          </a:p>
        </p:txBody>
      </p:sp>
      <p:grpSp>
        <p:nvGrpSpPr>
          <p:cNvPr id="33" name="Groupe 32"/>
          <p:cNvGrpSpPr/>
          <p:nvPr/>
        </p:nvGrpSpPr>
        <p:grpSpPr>
          <a:xfrm>
            <a:off x="101224" y="5376872"/>
            <a:ext cx="8540377" cy="215444"/>
            <a:chOff x="101224" y="5376872"/>
            <a:chExt cx="8540377" cy="215444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196848" y="5565294"/>
              <a:ext cx="8444753" cy="0"/>
            </a:xfrm>
            <a:prstGeom prst="line">
              <a:avLst/>
            </a:prstGeom>
            <a:ln w="349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101224" y="5376872"/>
              <a:ext cx="1253566" cy="215444"/>
            </a:xfrm>
            <a:prstGeom prst="rect">
              <a:avLst/>
            </a:prstGeom>
            <a:blipFill>
              <a:blip r:embed="rId5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92D050"/>
                  </a:solidFill>
                </a:rPr>
                <a:t>1 DI MA : 2,71%</a:t>
              </a: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15313" y="5741370"/>
            <a:ext cx="8599021" cy="215444"/>
            <a:chOff x="15313" y="5741370"/>
            <a:chExt cx="8599021" cy="215444"/>
          </a:xfrm>
        </p:grpSpPr>
        <p:cxnSp>
          <p:nvCxnSpPr>
            <p:cNvPr id="18" name="Connecteur droit 17"/>
            <p:cNvCxnSpPr/>
            <p:nvPr/>
          </p:nvCxnSpPr>
          <p:spPr>
            <a:xfrm>
              <a:off x="169581" y="5949181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15313" y="5741370"/>
              <a:ext cx="1425388" cy="215444"/>
            </a:xfrm>
            <a:prstGeom prst="rect">
              <a:avLst/>
            </a:prstGeom>
            <a:blipFill dpi="0" rotWithShape="1">
              <a:blip r:embed="rId5">
                <a:alphaModFix amt="0"/>
              </a:blip>
              <a:srcRect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6"/>
                  </a:solidFill>
                </a:rPr>
                <a:t>2 DI MA : 0,76%</a:t>
              </a: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177799" y="5188450"/>
            <a:ext cx="8444753" cy="215444"/>
            <a:chOff x="177799" y="5188450"/>
            <a:chExt cx="8444753" cy="215444"/>
          </a:xfrm>
        </p:grpSpPr>
        <p:cxnSp>
          <p:nvCxnSpPr>
            <p:cNvPr id="20" name="Connecteur droit 19"/>
            <p:cNvCxnSpPr/>
            <p:nvPr/>
          </p:nvCxnSpPr>
          <p:spPr>
            <a:xfrm>
              <a:off x="177799" y="5383583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196848" y="5188450"/>
              <a:ext cx="1062318" cy="215444"/>
            </a:xfrm>
            <a:prstGeom prst="rect">
              <a:avLst/>
            </a:prstGeom>
            <a:blipFill>
              <a:blip r:embed="rId5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FF0000"/>
                  </a:solidFill>
                </a:rPr>
                <a:t>3 DI MA : 3,37%</a:t>
              </a:r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177799" y="4216940"/>
            <a:ext cx="8514231" cy="216119"/>
            <a:chOff x="177799" y="4216940"/>
            <a:chExt cx="8514231" cy="216119"/>
          </a:xfrm>
        </p:grpSpPr>
        <p:cxnSp>
          <p:nvCxnSpPr>
            <p:cNvPr id="26" name="Connecteur droit 25"/>
            <p:cNvCxnSpPr/>
            <p:nvPr/>
          </p:nvCxnSpPr>
          <p:spPr>
            <a:xfrm>
              <a:off x="177799" y="4433059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/>
            <p:cNvSpPr txBox="1"/>
            <p:nvPr/>
          </p:nvSpPr>
          <p:spPr>
            <a:xfrm>
              <a:off x="7266642" y="4216940"/>
              <a:ext cx="1425388" cy="215444"/>
            </a:xfrm>
            <a:prstGeom prst="rect">
              <a:avLst/>
            </a:prstGeom>
            <a:blipFill>
              <a:blip r:embed="rId5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5"/>
                  </a:solidFill>
                </a:rPr>
                <a:t>Standard : 93,1%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809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Epreuves Adaptées -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000000-0008-0000-0800-000010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2556052"/>
              </p:ext>
            </p:extLst>
          </p:nvPr>
        </p:nvGraphicFramePr>
        <p:xfrm>
          <a:off x="0" y="1682115"/>
          <a:ext cx="9144000" cy="5175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9216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3012</TotalTime>
  <Words>1630</Words>
  <Application>Microsoft Office PowerPoint</Application>
  <PresentationFormat>Affichage à l'écran (4:3)</PresentationFormat>
  <Paragraphs>417</Paragraphs>
  <Slides>87</Slides>
  <Notes>26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87</vt:i4>
      </vt:variant>
    </vt:vector>
  </HeadingPairs>
  <TitlesOfParts>
    <vt:vector size="99" baseType="lpstr">
      <vt:lpstr>Arial</vt:lpstr>
      <vt:lpstr>Bookman Old Style</vt:lpstr>
      <vt:lpstr>Calibri</vt:lpstr>
      <vt:lpstr>Calibri Light</vt:lpstr>
      <vt:lpstr>Cambria</vt:lpstr>
      <vt:lpstr>Microsoft Himalaya</vt:lpstr>
      <vt:lpstr>Rockwell</vt:lpstr>
      <vt:lpstr>Times New Roman</vt:lpstr>
      <vt:lpstr>Wingdings</vt:lpstr>
      <vt:lpstr>Wingdings 2</vt:lpstr>
      <vt:lpstr>HDOfficeLightV0</vt:lpstr>
      <vt:lpstr>Damask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Inaptitudes CAP BEP : 18</vt:lpstr>
      <vt:lpstr>MOYENNES PAR ETABLISSEMENT DU 28</vt:lpstr>
      <vt:lpstr>Évolution des moyennes                ETABLISSEMENTS DU 28 (1/2)</vt:lpstr>
      <vt:lpstr>Présentation PowerPoint</vt:lpstr>
      <vt:lpstr>Inaptitudes CAP BEP : 28 1/2</vt:lpstr>
      <vt:lpstr>Inaptitudes CAP BEP : 28 2/2</vt:lpstr>
      <vt:lpstr>Présentation PowerPoint</vt:lpstr>
      <vt:lpstr>Évolution des moyennes ETABLISSEMENTS DU 36</vt:lpstr>
      <vt:lpstr>Inaptitudes CAP BEP: 36</vt:lpstr>
      <vt:lpstr>MOYENNES PAR ETABLISSEMENT DU 37</vt:lpstr>
      <vt:lpstr>Évolution des moyennes ETABLISSEMENTS DU 37 (1/2)</vt:lpstr>
      <vt:lpstr>Évolution des moyennes ETABLISSEMENTS DU 37 (2/2)</vt:lpstr>
      <vt:lpstr>Inaptitudes CAP BEP: 37 1/3</vt:lpstr>
      <vt:lpstr>Inaptitudes CAP BEP: 37 2/3</vt:lpstr>
      <vt:lpstr>Inaptitudes CAP BEP: 37 3/3</vt:lpstr>
      <vt:lpstr>MOYENNES PAR ETABLISSEMENT DU 41</vt:lpstr>
      <vt:lpstr>Évolution des moyennes ETABLISSEMENTS DU 41</vt:lpstr>
      <vt:lpstr>Inaptitudes CAP BEP: 41</vt:lpstr>
      <vt:lpstr>MOYENNES PAR ETABLISSEMENT DU 45</vt:lpstr>
      <vt:lpstr>Évolution des moyennes ETABLISSEMENTS DU 45 (1/2)</vt:lpstr>
      <vt:lpstr>Évolution des moyennes ETABLISSEMENTS DU 45 (2/2)</vt:lpstr>
      <vt:lpstr>Inaptitudes CAP BEP: 45 1/3</vt:lpstr>
      <vt:lpstr>Inaptitudes CAP BEP: 45 2/3</vt:lpstr>
      <vt:lpstr>Inaptitudes CAP BEP: 45 3/3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Guillaume</dc:creator>
  <cp:lastModifiedBy>alexandre</cp:lastModifiedBy>
  <cp:revision>242</cp:revision>
  <dcterms:created xsi:type="dcterms:W3CDTF">2015-05-13T20:54:38Z</dcterms:created>
  <dcterms:modified xsi:type="dcterms:W3CDTF">2017-06-13T20:29:42Z</dcterms:modified>
</cp:coreProperties>
</file>