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305" r:id="rId4"/>
    <p:sldId id="284" r:id="rId5"/>
    <p:sldId id="285" r:id="rId6"/>
    <p:sldId id="303" r:id="rId7"/>
    <p:sldId id="286" r:id="rId8"/>
    <p:sldId id="287" r:id="rId9"/>
    <p:sldId id="288" r:id="rId10"/>
    <p:sldId id="289" r:id="rId11"/>
    <p:sldId id="290" r:id="rId12"/>
    <p:sldId id="291" r:id="rId13"/>
    <p:sldId id="307" r:id="rId14"/>
    <p:sldId id="292" r:id="rId15"/>
    <p:sldId id="297" r:id="rId16"/>
    <p:sldId id="293" r:id="rId17"/>
    <p:sldId id="298" r:id="rId18"/>
    <p:sldId id="294" r:id="rId19"/>
    <p:sldId id="299" r:id="rId20"/>
    <p:sldId id="301" r:id="rId21"/>
    <p:sldId id="302" r:id="rId22"/>
    <p:sldId id="308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Accueil" id="{54AF8282-529B-CF4C-95A5-59F4C71D10E4}">
          <p14:sldIdLst>
            <p14:sldId id="256"/>
            <p14:sldId id="304"/>
            <p14:sldId id="305"/>
            <p14:sldId id="284"/>
            <p14:sldId id="285"/>
            <p14:sldId id="303"/>
            <p14:sldId id="286"/>
            <p14:sldId id="287"/>
            <p14:sldId id="288"/>
            <p14:sldId id="289"/>
            <p14:sldId id="290"/>
            <p14:sldId id="291"/>
            <p14:sldId id="307"/>
            <p14:sldId id="292"/>
            <p14:sldId id="297"/>
            <p14:sldId id="293"/>
            <p14:sldId id="298"/>
            <p14:sldId id="294"/>
            <p14:sldId id="299"/>
            <p14:sldId id="301"/>
            <p14:sldId id="30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75B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1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207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408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831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0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9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52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6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7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815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7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2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1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MMISSION ACADÉMIQUE"/>
          <p:cNvSpPr txBox="1"/>
          <p:nvPr/>
        </p:nvSpPr>
        <p:spPr>
          <a:xfrm>
            <a:off x="5485131" y="0"/>
            <a:ext cx="72097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dirty="0">
                <a:solidFill>
                  <a:srgbClr val="75BEEA"/>
                </a:solidFill>
              </a:rPr>
              <a:t>Examens en EPS</a:t>
            </a:r>
          </a:p>
        </p:txBody>
      </p:sp>
      <p:sp>
        <p:nvSpPr>
          <p:cNvPr id="118" name="Analyse des dossiers de rentrée 2019-2020"/>
          <p:cNvSpPr txBox="1"/>
          <p:nvPr/>
        </p:nvSpPr>
        <p:spPr>
          <a:xfrm>
            <a:off x="1568450" y="2180399"/>
            <a:ext cx="1013355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Session 2021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" name="Présentation aux sous-commissions d’harmonisation Baccalauréat 2020…"/>
          <p:cNvSpPr txBox="1"/>
          <p:nvPr/>
        </p:nvSpPr>
        <p:spPr>
          <a:xfrm>
            <a:off x="2710493" y="4556928"/>
            <a:ext cx="7287251" cy="336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6000" dirty="0"/>
              <a:t>Dossiers de rentrée</a:t>
            </a:r>
          </a:p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3600" b="0" dirty="0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Collèges</a:t>
            </a:r>
            <a:endParaRPr sz="3600" b="0" dirty="0">
              <a:solidFill>
                <a:srgbClr val="000000"/>
              </a:solidFill>
              <a:latin typeface="+mj-lt"/>
              <a:ea typeface="Times"/>
              <a:cs typeface="Times"/>
              <a:sym typeface="Times"/>
            </a:endParaRPr>
          </a:p>
          <a:p>
            <a:pPr defTabSz="457200">
              <a:lnSpc>
                <a:spcPts val="44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Inspection </a:t>
            </a:r>
            <a:r>
              <a:rPr dirty="0" err="1"/>
              <a:t>Pédagogique</a:t>
            </a:r>
            <a:r>
              <a:rPr dirty="0"/>
              <a:t> </a:t>
            </a:r>
            <a:r>
              <a:rPr dirty="0" err="1"/>
              <a:t>Régionale</a:t>
            </a:r>
            <a:r>
              <a:rPr dirty="0"/>
              <a:t> d’ E.P.S.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Académie </a:t>
            </a:r>
            <a:r>
              <a:rPr dirty="0" err="1"/>
              <a:t>d’Orléans</a:t>
            </a:r>
            <a:r>
              <a:rPr dirty="0"/>
              <a:t>-Tours.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26E5443-BA11-4245-A5B3-AA7EE332CA92}"/>
              </a:ext>
            </a:extLst>
          </p:cNvPr>
          <p:cNvSpPr txBox="1"/>
          <p:nvPr/>
        </p:nvSpPr>
        <p:spPr>
          <a:xfrm>
            <a:off x="252919" y="2000020"/>
            <a:ext cx="612248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LOIR ET CHER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9F79DE-1B2B-41CC-B335-1CD4EAE0D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3633896"/>
            <a:ext cx="12692972" cy="59867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058CBA-48EA-4648-B087-04F004F3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81" y="853215"/>
            <a:ext cx="615139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B7AF5408-F6C8-4512-9C39-5CC033290D91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6000" dirty="0"/>
              <a:t>LOIRET</a:t>
            </a:r>
            <a:endParaRPr kumimoji="0" lang="fr-FR" sz="6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4D1F33-8C0D-41F9-867E-7885592FB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" y="3663919"/>
            <a:ext cx="12692972" cy="598679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D03C1C-DA5E-411F-9A03-D04727F5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81" y="853449"/>
            <a:ext cx="615139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5D620D6-7BDB-476E-935F-472C63710E8E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AF05192-2CFD-400D-9D84-F154384F988B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BEBE5FF-E58E-4ED8-A65F-5EEDB0E42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4" y="2176478"/>
            <a:ext cx="11851651" cy="70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239F55B6-7D10-419A-A2F2-2EFDE8167802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2D098D3-ECED-43CB-AE52-C4B9133DD3AB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211A9C5-5663-44D9-84A6-1AEEAB6A2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4" y="2261829"/>
            <a:ext cx="12546655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4D286E40-5609-4221-957B-97FC2202D59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204E1D-E0E5-4931-8158-664C4FB123E8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694CAFA-9ED0-49E4-B568-15FBCB928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47" y="2251715"/>
            <a:ext cx="12241829" cy="690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0B75674-E624-47A9-9621-F3702505A044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F5A3E3-3792-45F8-8E1A-0E5D3C80312B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1F9DB20-EDF9-44E5-B13D-63F0EFFD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91" y="2171804"/>
            <a:ext cx="12607621" cy="73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260B491-5455-42E5-99B8-B0533EE1A98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1DD850-5EF0-4EB7-A028-7007B806656A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BDDE23-9D04-4D22-A628-ECDC6073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65" y="2047833"/>
            <a:ext cx="12607621" cy="72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BD81C90-69FE-4845-8F9C-33E5E082621C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D6A423-5284-4216-96A6-C894782E1C56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B761EAA-C746-42DD-82E7-9C9621B8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8" y="2385926"/>
            <a:ext cx="12400339" cy="72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A4A6CC9-38B0-49BA-A03F-D203FB6013D9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F57BD2-F9FD-4CD6-BB01-8080ACC9D281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académique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41D539-7564-4FDC-9CD3-D40D1863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46" y="2145886"/>
            <a:ext cx="12522269" cy="70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BE9916E-E05F-4DF5-A492-13A323F661E6}"/>
              </a:ext>
            </a:extLst>
          </p:cNvPr>
          <p:cNvSpPr txBox="1"/>
          <p:nvPr/>
        </p:nvSpPr>
        <p:spPr>
          <a:xfrm>
            <a:off x="1058267" y="1588222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CHAMPS D’APPRENTISSAGE N°4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9015168-01A5-48F8-BF14-A1C1CAC28DD7}"/>
              </a:ext>
            </a:extLst>
          </p:cNvPr>
          <p:cNvSpPr txBox="1"/>
          <p:nvPr/>
        </p:nvSpPr>
        <p:spPr>
          <a:xfrm>
            <a:off x="1058267" y="1067056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APSAS programmées au niveau départemental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AFB2431-6042-40D6-BDDD-34EB5E65B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99" y="1998591"/>
            <a:ext cx="12656393" cy="74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4601211" y="102890"/>
            <a:ext cx="720979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PROGRAMMÉS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41F3172-9C0B-4E19-9370-19E1AA3EA858}"/>
              </a:ext>
            </a:extLst>
          </p:cNvPr>
          <p:cNvSpPr txBox="1"/>
          <p:nvPr/>
        </p:nvSpPr>
        <p:spPr>
          <a:xfrm>
            <a:off x="969797" y="1434778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2020-2021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C68E8D-051E-4C82-8548-27489BBD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13" y="2157487"/>
            <a:ext cx="12052837" cy="69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LABELS GÉNÉRATION 2024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11CE84F-D53E-4418-B296-EA721797613D}"/>
              </a:ext>
            </a:extLst>
          </p:cNvPr>
          <p:cNvCxnSpPr>
            <a:cxnSpLocks/>
          </p:cNvCxnSpPr>
          <p:nvPr/>
        </p:nvCxnSpPr>
        <p:spPr>
          <a:xfrm flipV="1">
            <a:off x="3229583" y="3047998"/>
            <a:ext cx="3298757" cy="5706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8E8174B-AF84-4C2D-A318-B76D606A38BE}"/>
              </a:ext>
            </a:extLst>
          </p:cNvPr>
          <p:cNvCxnSpPr>
            <a:cxnSpLocks/>
          </p:cNvCxnSpPr>
          <p:nvPr/>
        </p:nvCxnSpPr>
        <p:spPr>
          <a:xfrm>
            <a:off x="3171217" y="8035044"/>
            <a:ext cx="3696510" cy="5771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7074737-6F96-4718-8D0F-D4F013E88E9D}"/>
              </a:ext>
            </a:extLst>
          </p:cNvPr>
          <p:cNvSpPr txBox="1"/>
          <p:nvPr/>
        </p:nvSpPr>
        <p:spPr>
          <a:xfrm>
            <a:off x="1791083" y="1259632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LABELS GENERATION 2024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53EF86-CA35-4CCB-B527-8B27238DB145}"/>
              </a:ext>
            </a:extLst>
          </p:cNvPr>
          <p:cNvSpPr txBox="1"/>
          <p:nvPr/>
        </p:nvSpPr>
        <p:spPr>
          <a:xfrm>
            <a:off x="1791084" y="1795800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NIVEAU ACADEMIQUE PUIS PAR DEPARTEMENT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BC6C68-DBF9-4AB2-8745-16E7EC3B1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057" y="3521590"/>
            <a:ext cx="6334293" cy="488941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DD304F-5C7C-4CC1-B1C0-564040A9D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137" y="2000984"/>
            <a:ext cx="4718713" cy="73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81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C6F809D-B554-44D7-B065-760EF125E949}"/>
              </a:ext>
            </a:extLst>
          </p:cNvPr>
          <p:cNvCxnSpPr>
            <a:cxnSpLocks/>
          </p:cNvCxnSpPr>
          <p:nvPr/>
        </p:nvCxnSpPr>
        <p:spPr>
          <a:xfrm flipV="1">
            <a:off x="3203643" y="3463048"/>
            <a:ext cx="3298757" cy="570689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B510DF0-F85B-4B2C-A89A-C9C84BD94337}"/>
              </a:ext>
            </a:extLst>
          </p:cNvPr>
          <p:cNvCxnSpPr>
            <a:cxnSpLocks/>
          </p:cNvCxnSpPr>
          <p:nvPr/>
        </p:nvCxnSpPr>
        <p:spPr>
          <a:xfrm>
            <a:off x="3145277" y="8450094"/>
            <a:ext cx="3696510" cy="577174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C7D31F4-71FD-4FDA-AFFF-B134D355E351}"/>
              </a:ext>
            </a:extLst>
          </p:cNvPr>
          <p:cNvSpPr txBox="1"/>
          <p:nvPr/>
        </p:nvSpPr>
        <p:spPr>
          <a:xfrm>
            <a:off x="1726233" y="1118889"/>
            <a:ext cx="1088826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Formalisation des projets EPS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F19F52-ED29-45C3-8D82-6019E6FE86AE}"/>
              </a:ext>
            </a:extLst>
          </p:cNvPr>
          <p:cNvSpPr txBox="1"/>
          <p:nvPr/>
        </p:nvSpPr>
        <p:spPr>
          <a:xfrm>
            <a:off x="1726233" y="1640055"/>
            <a:ext cx="1088826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NIVEAU ACADEMIQUE PUIS PAR DEPARTEMENT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21B018-3059-4399-88E1-8985C306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3737"/>
            <a:ext cx="5377138" cy="42370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D3A193-37A4-4163-82B9-F0DFDD9C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30" y="2695088"/>
            <a:ext cx="6066046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879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C7D31F4-71FD-4FDA-AFFF-B134D355E351}"/>
              </a:ext>
            </a:extLst>
          </p:cNvPr>
          <p:cNvSpPr txBox="1"/>
          <p:nvPr/>
        </p:nvSpPr>
        <p:spPr>
          <a:xfrm>
            <a:off x="337227" y="1118889"/>
            <a:ext cx="1227727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TYPE D’ETABLISSEMENTS AYANT REPONDU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F19F52-ED29-45C3-8D82-6019E6FE86AE}"/>
              </a:ext>
            </a:extLst>
          </p:cNvPr>
          <p:cNvSpPr txBox="1"/>
          <p:nvPr/>
        </p:nvSpPr>
        <p:spPr>
          <a:xfrm>
            <a:off x="1776920" y="2418835"/>
            <a:ext cx="37289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5E30D5-8592-4111-AC87-6E236A38B165}"/>
              </a:ext>
            </a:extLst>
          </p:cNvPr>
          <p:cNvSpPr txBox="1"/>
          <p:nvPr/>
        </p:nvSpPr>
        <p:spPr>
          <a:xfrm>
            <a:off x="7784438" y="2417290"/>
            <a:ext cx="372893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Répartition 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2E99B1-4EAE-46C0-9F1B-A599FFE512F7}"/>
              </a:ext>
            </a:extLst>
          </p:cNvPr>
          <p:cNvSpPr txBox="1"/>
          <p:nvPr/>
        </p:nvSpPr>
        <p:spPr>
          <a:xfrm>
            <a:off x="784698" y="9081647"/>
            <a:ext cx="1157591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92 collèges en 2019-2020 / 126 collèges en 2020-2021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C412F9-F94F-4CC2-9EAA-231B32355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75" y="3278877"/>
            <a:ext cx="6724471" cy="51271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B82007D-2C30-4E5A-979C-BD9DA0EEC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241" y="3298163"/>
            <a:ext cx="5383235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996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TYPE D’ÉTABLISSEMENT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0BBEE48-6C9E-4BFA-9222-54C232616845}"/>
              </a:ext>
            </a:extLst>
          </p:cNvPr>
          <p:cNvSpPr txBox="1"/>
          <p:nvPr/>
        </p:nvSpPr>
        <p:spPr>
          <a:xfrm>
            <a:off x="969797" y="1489592"/>
            <a:ext cx="108882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2020-2021 selon le type d’établissement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FC50473-C7C4-45DF-ACC2-DE1FA52D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8" y="2244066"/>
            <a:ext cx="12601524" cy="69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DÉPARTEMENT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216222" y="459908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25655F6-ABA9-4B3B-A8A4-C59FEEFF71D9}"/>
              </a:ext>
            </a:extLst>
          </p:cNvPr>
          <p:cNvSpPr txBox="1"/>
          <p:nvPr/>
        </p:nvSpPr>
        <p:spPr>
          <a:xfrm>
            <a:off x="969797" y="1489592"/>
            <a:ext cx="108882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2020-2021 selon le département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91B8976-1AF4-47F2-9992-DD350BA1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94" y="2434077"/>
            <a:ext cx="12321084" cy="698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30570" y="423187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E807D25-5FE6-443D-B1BF-60C1ED979E69}"/>
              </a:ext>
            </a:extLst>
          </p:cNvPr>
          <p:cNvSpPr txBox="1"/>
          <p:nvPr/>
        </p:nvSpPr>
        <p:spPr>
          <a:xfrm>
            <a:off x="496324" y="1475421"/>
            <a:ext cx="120588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Ventilation des champs d’apprentissage programmés en 2020-2021 par niveau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85FF6BD-4AA1-4CEC-82A3-621DA829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35" y="2246247"/>
            <a:ext cx="12278408" cy="70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18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9A37C06-5AE8-4C87-8272-49B4253494FB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084636-9C05-455B-8C33-B155C0DD5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1" y="3596991"/>
            <a:ext cx="12577138" cy="59380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E34214-064F-494B-96FC-5F3984A83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01" y="811194"/>
            <a:ext cx="615139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28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11F1961-51A0-4E96-96BA-46845EF9D042}"/>
              </a:ext>
            </a:extLst>
          </p:cNvPr>
          <p:cNvSpPr txBox="1"/>
          <p:nvPr/>
        </p:nvSpPr>
        <p:spPr>
          <a:xfrm>
            <a:off x="369651" y="2000020"/>
            <a:ext cx="591441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EURE ET LOIR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369C69C-CE32-4B71-8652-8151EADE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03" y="867693"/>
            <a:ext cx="6151397" cy="2591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FF4598F-F416-4EDC-9482-02A35E7BE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74" y="3572261"/>
            <a:ext cx="12619814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36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F8C42B7-5ED4-48A2-9152-343C112148E2}"/>
              </a:ext>
            </a:extLst>
          </p:cNvPr>
          <p:cNvSpPr txBox="1"/>
          <p:nvPr/>
        </p:nvSpPr>
        <p:spPr>
          <a:xfrm>
            <a:off x="1569396" y="2000020"/>
            <a:ext cx="345007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INDRE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523286A-1052-4CBD-B43D-3655B318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401" y="853449"/>
            <a:ext cx="6151397" cy="2591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8B006C2-3839-4300-8A50-D116A268B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8" y="3757253"/>
            <a:ext cx="12534462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COL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37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43DAD98-2750-4900-A66B-04E547ABE09E}"/>
              </a:ext>
            </a:extLst>
          </p:cNvPr>
          <p:cNvSpPr txBox="1"/>
          <p:nvPr/>
        </p:nvSpPr>
        <p:spPr>
          <a:xfrm>
            <a:off x="112410" y="2000020"/>
            <a:ext cx="64045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INDRE ET LOIRE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CC42EF-0114-4D8C-81E3-AF956E1EE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844585"/>
            <a:ext cx="6151397" cy="2591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FB6C41-25CC-4965-BA0B-D66A02194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4" y="3583509"/>
            <a:ext cx="12589331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433</Words>
  <Application>Microsoft Office PowerPoint</Application>
  <PresentationFormat>Personnalisé</PresentationFormat>
  <Paragraphs>125</Paragraphs>
  <Slides>22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 LEBRETON</dc:creator>
  <cp:lastModifiedBy>Guillaume LEBRETON</cp:lastModifiedBy>
  <cp:revision>69</cp:revision>
  <dcterms:modified xsi:type="dcterms:W3CDTF">2021-07-07T08:51:45Z</dcterms:modified>
</cp:coreProperties>
</file>